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modernComment_100_15B0FBF2.xml" ContentType="application/vnd.ms-powerpoint.comments+xml"/>
  <Override PartName="/ppt/notesSlides/notesSlide1.xml" ContentType="application/vnd.openxmlformats-officedocument.presentationml.notesSlide+xml"/>
  <Override PartName="/ppt/comments/modernComment_101_F49388B9.xml" ContentType="application/vnd.ms-powerpoint.comments+xml"/>
  <Override PartName="/ppt/comments/modernComment_103_41A99956.xml" ContentType="application/vnd.ms-powerpoint.comments+xml"/>
  <Override PartName="/ppt/comments/modernComment_105_E927389D.xml" ContentType="application/vnd.ms-powerpoint.comments+xml"/>
  <Override PartName="/ppt/comments/modernComment_102_F8991BE1.xml" ContentType="application/vnd.ms-powerpoint.comments+xml"/>
  <Override PartName="/ppt/notesSlides/notesSlide2.xml" ContentType="application/vnd.openxmlformats-officedocument.presentationml.notesSlide+xml"/>
  <Override PartName="/ppt/comments/modernComment_104_680BE94.xml" ContentType="application/vnd.ms-powerpoint.comments+xml"/>
  <Override PartName="/ppt/notesSlides/notesSlide3.xml" ContentType="application/vnd.openxmlformats-officedocument.presentationml.notesSlide+xml"/>
  <Override PartName="/ppt/comments/modernComment_10D_FD725DF3.xml" ContentType="application/vnd.ms-powerpoint.comments+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5"/>
  </p:notesMasterIdLst>
  <p:sldIdLst>
    <p:sldId id="256" r:id="rId2"/>
    <p:sldId id="274" r:id="rId3"/>
    <p:sldId id="263" r:id="rId4"/>
    <p:sldId id="257" r:id="rId5"/>
    <p:sldId id="275" r:id="rId6"/>
    <p:sldId id="276" r:id="rId7"/>
    <p:sldId id="273" r:id="rId8"/>
    <p:sldId id="259" r:id="rId9"/>
    <p:sldId id="261" r:id="rId10"/>
    <p:sldId id="258" r:id="rId11"/>
    <p:sldId id="260" r:id="rId12"/>
    <p:sldId id="266" r:id="rId13"/>
    <p:sldId id="265" r:id="rId14"/>
    <p:sldId id="267" r:id="rId15"/>
    <p:sldId id="268" r:id="rId16"/>
    <p:sldId id="269" r:id="rId17"/>
    <p:sldId id="270" r:id="rId18"/>
    <p:sldId id="271" r:id="rId19"/>
    <p:sldId id="264" r:id="rId20"/>
    <p:sldId id="277" r:id="rId21"/>
    <p:sldId id="278" r:id="rId22"/>
    <p:sldId id="281" r:id="rId23"/>
    <p:sldId id="280"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4EAC"/>
    <a:srgbClr val="36234D"/>
    <a:srgbClr val="080808"/>
    <a:srgbClr val="7A87EA"/>
    <a:srgbClr val="B575FB"/>
    <a:srgbClr val="FF856D"/>
    <a:srgbClr val="FC7474"/>
    <a:srgbClr val="9EFF29"/>
    <a:srgbClr val="CC0099"/>
    <a:srgbClr val="AC91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91" autoAdjust="0"/>
    <p:restoredTop sz="94660"/>
  </p:normalViewPr>
  <p:slideViewPr>
    <p:cSldViewPr snapToGrid="0">
      <p:cViewPr varScale="1">
        <p:scale>
          <a:sx n="142" d="100"/>
          <a:sy n="142" d="100"/>
        </p:scale>
        <p:origin x="516"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comments/modernComment_100_15B0FBF2.xml><?xml version="1.0" encoding="utf-8"?>
<p188:cmLst xmlns:a="http://schemas.openxmlformats.org/drawingml/2006/main" xmlns:r="http://schemas.openxmlformats.org/officeDocument/2006/relationships" xmlns:p188="http://schemas.microsoft.com/office/powerpoint/2018/8/main">
  <p188:cm id="{233F7701-7AE6-423B-AB90-87FF34187857}" authorId="{00000000-0000-0000-0000-000000000000}" created="2022-05-19T18:38:39.015">
    <pc:sldMkLst xmlns:pc="http://schemas.microsoft.com/office/powerpoint/2013/main/command">
      <pc:docMk/>
      <pc:sldMk cId="363920370" sldId="256"/>
    </pc:sldMkLst>
    <p188:txBody>
      <a:bodyPr/>
      <a:lstStyle/>
      <a:p>
        <a:r>
          <a:rPr lang="en-IN"/>
          <a:t>https://subham-maity.github.io/Blockchain-Book-vol2/</a:t>
        </a:r>
      </a:p>
    </p188:txBody>
  </p188:cm>
</p188:cmLst>
</file>

<file path=ppt/comments/modernComment_101_F49388B9.xml><?xml version="1.0" encoding="utf-8"?>
<p188:cmLst xmlns:a="http://schemas.openxmlformats.org/drawingml/2006/main" xmlns:r="http://schemas.openxmlformats.org/officeDocument/2006/relationships" xmlns:p188="http://schemas.microsoft.com/office/powerpoint/2018/8/main">
  <p188:cm id="{0CCD75B4-DDB0-4DC6-964D-988FC7BE18DC}" authorId="{00000000-0000-0000-0000-000000000000}" created="2022-05-19T17:19:08.642">
    <pc:sldMkLst xmlns:pc="http://schemas.microsoft.com/office/powerpoint/2013/main/command">
      <pc:docMk/>
      <pc:sldMk cId="4103309497" sldId="257"/>
    </pc:sldMkLst>
    <p188:replyLst>
      <p188:reply id="{13CE1E01-1050-4999-8389-8B0EF0A877E2}" authorId="{00000000-0000-0000-0000-000000000000}" created="2022-05-19T18:38:35.777">
        <p188:txBody>
          <a:bodyPr/>
          <a:lstStyle/>
          <a:p>
            <a:r>
              <a:rPr lang="en-IN"/>
              <a:t>https://subham-maity.github.io/Blockchain-Book-vol2/</a:t>
            </a:r>
          </a:p>
        </p188:txBody>
      </p188:reply>
    </p188:replyLst>
    <p188:txBody>
      <a:bodyPr/>
      <a:lstStyle/>
      <a:p>
        <a:r>
          <a:rPr lang="en-IN"/>
          <a:t>https://subham-maity.github.io/Blockchain-Book-vol2/#what-is-blockchain-technology</a:t>
        </a:r>
      </a:p>
    </p188:txBody>
  </p188:cm>
</p188:cmLst>
</file>

<file path=ppt/comments/modernComment_102_F8991BE1.xml><?xml version="1.0" encoding="utf-8"?>
<p188:cmLst xmlns:a="http://schemas.openxmlformats.org/drawingml/2006/main" xmlns:r="http://schemas.openxmlformats.org/officeDocument/2006/relationships" xmlns:p188="http://schemas.microsoft.com/office/powerpoint/2018/8/main">
  <p188:cm id="{7069768C-6243-4C3C-888D-5060377FCC31}" authorId="{00000000-0000-0000-0000-000000000000}" created="2022-05-19T18:38:30.103">
    <pc:sldMkLst xmlns:pc="http://schemas.microsoft.com/office/powerpoint/2013/main/command">
      <pc:docMk/>
      <pc:sldMk cId="4170783713" sldId="258"/>
    </pc:sldMkLst>
    <p188:txBody>
      <a:bodyPr/>
      <a:lstStyle/>
      <a:p>
        <a:r>
          <a:rPr lang="en-IN"/>
          <a:t>https://subham-maity.github.io/Blockchain-Book-vol2/</a:t>
        </a:r>
      </a:p>
    </p188:txBody>
  </p188:cm>
</p188:cmLst>
</file>

<file path=ppt/comments/modernComment_103_41A99956.xml><?xml version="1.0" encoding="utf-8"?>
<p188:cmLst xmlns:a="http://schemas.openxmlformats.org/drawingml/2006/main" xmlns:r="http://schemas.openxmlformats.org/officeDocument/2006/relationships" xmlns:p188="http://schemas.microsoft.com/office/powerpoint/2018/8/main">
  <p188:cm id="{06222696-69C6-4010-A8AD-DC36689C2D06}" authorId="{00000000-0000-0000-0000-000000000000}" created="2022-05-19T18:38:32.848">
    <pc:sldMkLst xmlns:pc="http://schemas.microsoft.com/office/powerpoint/2013/main/command">
      <pc:docMk/>
      <pc:sldMk cId="1101633878" sldId="259"/>
    </pc:sldMkLst>
    <p188:txBody>
      <a:bodyPr/>
      <a:lstStyle/>
      <a:p>
        <a:r>
          <a:rPr lang="en-IN"/>
          <a:t>https://subham-maity.github.io/Blockchain-Book-vol2/</a:t>
        </a:r>
      </a:p>
    </p188:txBody>
  </p188:cm>
</p188:cmLst>
</file>

<file path=ppt/comments/modernComment_104_680BE94.xml><?xml version="1.0" encoding="utf-8"?>
<p188:cmLst xmlns:a="http://schemas.openxmlformats.org/drawingml/2006/main" xmlns:r="http://schemas.openxmlformats.org/officeDocument/2006/relationships" xmlns:p188="http://schemas.microsoft.com/office/powerpoint/2018/8/main">
  <p188:cm id="{62DDD481-A8F9-47C9-AED9-CA8857634BD8}" authorId="{00000000-0000-0000-0000-000000000000}" created="2022-05-19T18:38:27.132">
    <pc:sldMkLst xmlns:pc="http://schemas.microsoft.com/office/powerpoint/2013/main/command">
      <pc:docMk/>
      <pc:sldMk cId="109100692" sldId="260"/>
    </pc:sldMkLst>
    <p188:txBody>
      <a:bodyPr/>
      <a:lstStyle/>
      <a:p>
        <a:r>
          <a:rPr lang="en-IN"/>
          <a:t>https://subham-maity.github.io/Blockchain-Book-vol2/</a:t>
        </a:r>
      </a:p>
    </p188:txBody>
  </p188:cm>
</p188:cmLst>
</file>

<file path=ppt/comments/modernComment_105_E927389D.xml><?xml version="1.0" encoding="utf-8"?>
<p188:cmLst xmlns:a="http://schemas.openxmlformats.org/drawingml/2006/main" xmlns:r="http://schemas.openxmlformats.org/officeDocument/2006/relationships" xmlns:p188="http://schemas.microsoft.com/office/powerpoint/2018/8/main">
  <p188:cm id="{195E15B5-698E-41B1-9DB1-0A8B44A8A415}" authorId="{00000000-0000-0000-0000-000000000000}" created="2022-05-19T18:38:23.766">
    <pc:sldMkLst xmlns:pc="http://schemas.microsoft.com/office/powerpoint/2013/main/command">
      <pc:docMk/>
      <pc:sldMk cId="3911661725" sldId="261"/>
    </pc:sldMkLst>
    <p188:txBody>
      <a:bodyPr/>
      <a:lstStyle/>
      <a:p>
        <a:r>
          <a:rPr lang="en-IN"/>
          <a:t>https://subham-maity.github.io/Blockchain-Book-vol2/</a:t>
        </a:r>
      </a:p>
    </p188:txBody>
  </p188:cm>
</p188:cmLst>
</file>

<file path=ppt/comments/modernComment_10D_FD725DF3.xml><?xml version="1.0" encoding="utf-8"?>
<p188:cmLst xmlns:a="http://schemas.openxmlformats.org/drawingml/2006/main" xmlns:r="http://schemas.openxmlformats.org/officeDocument/2006/relationships" xmlns:p188="http://schemas.microsoft.com/office/powerpoint/2018/8/main">
  <p188:cm id="{CF5350C2-8E80-45A6-9C07-DE237EB26EDC}" authorId="{00000000-0000-0000-0000-000000000000}" created="2022-05-19T18:38:20.685">
    <pc:sldMkLst xmlns:pc="http://schemas.microsoft.com/office/powerpoint/2013/main/command">
      <pc:docMk/>
      <pc:sldMk cId="358318696" sldId="262"/>
    </pc:sldMkLst>
    <p188:txBody>
      <a:bodyPr/>
      <a:lstStyle/>
      <a:p>
        <a:r>
          <a:rPr lang="en-IN"/>
          <a:t>https://subham-maity.github.io/Blockchain-Book-vol2/</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ubham-maity.github.io/Blockchain-Book-vol2/#what-is-blockchain-technolog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Document (subham-maity.github.io)</a:t>
            </a:r>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403438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11</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401724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4163550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6354" y="1578077"/>
            <a:ext cx="7989723" cy="1644446"/>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61109" y="3679730"/>
            <a:ext cx="7975483" cy="685791"/>
          </a:xfrm>
        </p:spPr>
        <p:txBody>
          <a:bodyPr>
            <a:normAutofit/>
          </a:bodyPr>
          <a:lstStyle>
            <a:lvl1pPr marL="0" indent="0" algn="l">
              <a:buNone/>
              <a:defRPr sz="2800" b="0" i="0">
                <a:solidFill>
                  <a:srgbClr val="FFC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590" y="121095"/>
            <a:ext cx="8246070"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26843" y="1120877"/>
            <a:ext cx="8246070" cy="341698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574" y="450782"/>
            <a:ext cx="6555658" cy="725349"/>
          </a:xfrm>
        </p:spPr>
        <p:txBody>
          <a:bodyPr>
            <a:normAutofit/>
          </a:bodyPr>
          <a:lstStyle>
            <a:lvl1pPr algn="l">
              <a:defRPr sz="3600">
                <a:solidFill>
                  <a:srgbClr val="FFC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4574" y="1214307"/>
            <a:ext cx="6555658"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1" y="109411"/>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596535"/>
            <a:ext cx="4040188" cy="479822"/>
          </a:xfrm>
        </p:spPr>
        <p:txBody>
          <a:bodyPr anchor="b"/>
          <a:lstStyle>
            <a:lvl1pPr marL="0" indent="0" algn="ctr">
              <a:buNone/>
              <a:defRPr sz="2400" b="1">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068932"/>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596535"/>
            <a:ext cx="4041775" cy="479822"/>
          </a:xfrm>
        </p:spPr>
        <p:txBody>
          <a:bodyPr anchor="b"/>
          <a:lstStyle>
            <a:lvl1pPr marL="0" indent="0" algn="ctr">
              <a:buNone/>
              <a:defRPr sz="2400" b="1">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068932"/>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00_15B0FBF2.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102_F8991B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4_680BE94.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0D_FD725DF3.xm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jpg"/><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1_F49388B9.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hyperlink" Target="https://subham-maity.github.io/Blockchain-Book-vol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microsoft.com/office/2018/10/relationships/comments" Target="../comments/modernComment_103_41A9995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microsoft.com/office/2018/10/relationships/comments" Target="../comments/modernComment_105_E927389D.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714" y="56560"/>
            <a:ext cx="8203575" cy="1364225"/>
          </a:xfrm>
        </p:spPr>
        <p:txBody>
          <a:bodyPr>
            <a:normAutofit/>
          </a:bodyPr>
          <a:lstStyle/>
          <a:p>
            <a:r>
              <a:rPr lang="en-US" b="1" dirty="0">
                <a:solidFill>
                  <a:schemeClr val="bg2"/>
                </a:solidFill>
                <a:latin typeface="Bell MT" panose="02020503060305020303" pitchFamily="18" charset="0"/>
              </a:rPr>
              <a:t>Crypto App</a:t>
            </a:r>
            <a:br>
              <a:rPr lang="en-US" b="1" dirty="0">
                <a:solidFill>
                  <a:schemeClr val="bg2"/>
                </a:solidFill>
                <a:latin typeface="Bell MT" panose="02020503060305020303" pitchFamily="18" charset="0"/>
              </a:rPr>
            </a:br>
            <a:r>
              <a:rPr lang="en-US" b="1" dirty="0">
                <a:solidFill>
                  <a:schemeClr val="bg2"/>
                </a:solidFill>
                <a:latin typeface="Bell MT" panose="02020503060305020303" pitchFamily="18" charset="0"/>
              </a:rPr>
              <a:t> (Based on Web3)</a:t>
            </a:r>
          </a:p>
        </p:txBody>
      </p:sp>
      <p:sp>
        <p:nvSpPr>
          <p:cNvPr id="3" name="Subtitle 2"/>
          <p:cNvSpPr>
            <a:spLocks noGrp="1"/>
          </p:cNvSpPr>
          <p:nvPr>
            <p:ph type="subTitle" idx="1"/>
          </p:nvPr>
        </p:nvSpPr>
        <p:spPr>
          <a:xfrm>
            <a:off x="235528" y="1788416"/>
            <a:ext cx="4659201" cy="1364225"/>
          </a:xfrm>
        </p:spPr>
        <p:txBody>
          <a:bodyPr>
            <a:normAutofit fontScale="92500" lnSpcReduction="10000"/>
          </a:bodyPr>
          <a:lstStyle/>
          <a:p>
            <a:pPr marL="457200" indent="-457200">
              <a:buFont typeface="Wingdings" panose="05000000000000000000" pitchFamily="2" charset="2"/>
              <a:buChar char="Ø"/>
            </a:pPr>
            <a:r>
              <a:rPr lang="en-US" dirty="0">
                <a:solidFill>
                  <a:schemeClr val="accent6">
                    <a:lumMod val="40000"/>
                    <a:lumOff val="60000"/>
                  </a:schemeClr>
                </a:solidFill>
              </a:rPr>
              <a:t>Subham Maity - 43</a:t>
            </a:r>
          </a:p>
          <a:p>
            <a:pPr marL="457200" indent="-457200">
              <a:buFont typeface="Wingdings" panose="05000000000000000000" pitchFamily="2" charset="2"/>
              <a:buChar char="Ø"/>
            </a:pPr>
            <a:r>
              <a:rPr lang="en-US" dirty="0">
                <a:solidFill>
                  <a:schemeClr val="accent6">
                    <a:lumMod val="40000"/>
                    <a:lumOff val="60000"/>
                  </a:schemeClr>
                </a:solidFill>
              </a:rPr>
              <a:t>Subhasish Negel - 44</a:t>
            </a:r>
          </a:p>
          <a:p>
            <a:pPr marL="457200" indent="-457200">
              <a:buFont typeface="Wingdings" panose="05000000000000000000" pitchFamily="2" charset="2"/>
              <a:buChar char="Ø"/>
            </a:pPr>
            <a:r>
              <a:rPr lang="en-US" dirty="0">
                <a:solidFill>
                  <a:schemeClr val="accent6">
                    <a:lumMod val="40000"/>
                    <a:lumOff val="60000"/>
                  </a:schemeClr>
                </a:solidFill>
              </a:rPr>
              <a:t>Bikram Debnath - 18</a:t>
            </a:r>
          </a:p>
        </p:txBody>
      </p:sp>
    </p:spTree>
    <p:extLst>
      <p:ext uri="{BB962C8B-B14F-4D97-AF65-F5344CB8AC3E}">
        <p14:creationId xmlns:p14="http://schemas.microsoft.com/office/powerpoint/2010/main" val="363920370"/>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471" y="117031"/>
            <a:ext cx="8093365" cy="763525"/>
          </a:xfrm>
        </p:spPr>
        <p:txBody>
          <a:bodyPr>
            <a:normAutofit/>
          </a:bodyPr>
          <a:lstStyle/>
          <a:p>
            <a:r>
              <a:rPr lang="en-US" dirty="0"/>
              <a:t>Features</a:t>
            </a:r>
          </a:p>
        </p:txBody>
      </p:sp>
      <p:sp>
        <p:nvSpPr>
          <p:cNvPr id="5" name="Text Placeholder 4"/>
          <p:cNvSpPr>
            <a:spLocks noGrp="1"/>
          </p:cNvSpPr>
          <p:nvPr>
            <p:ph type="body" idx="1"/>
          </p:nvPr>
        </p:nvSpPr>
        <p:spPr>
          <a:xfrm>
            <a:off x="2095500" y="1158964"/>
            <a:ext cx="4851387" cy="479822"/>
          </a:xfrm>
        </p:spPr>
        <p:txBody>
          <a:bodyPr/>
          <a:lstStyle/>
          <a:p>
            <a:r>
              <a:rPr lang="en-US" u="sng" dirty="0"/>
              <a:t>Blockchain Features  </a:t>
            </a:r>
          </a:p>
        </p:txBody>
      </p:sp>
      <p:sp>
        <p:nvSpPr>
          <p:cNvPr id="6" name="Content Placeholder 5"/>
          <p:cNvSpPr>
            <a:spLocks noGrp="1"/>
          </p:cNvSpPr>
          <p:nvPr>
            <p:ph sz="half" idx="2"/>
          </p:nvPr>
        </p:nvSpPr>
        <p:spPr>
          <a:xfrm>
            <a:off x="205740" y="1836446"/>
            <a:ext cx="8747760" cy="3190023"/>
          </a:xfrm>
        </p:spPr>
        <p:txBody>
          <a:bodyPr>
            <a:noAutofit/>
          </a:bodyPr>
          <a:lstStyle/>
          <a:p>
            <a:pPr lvl="0">
              <a:lnSpc>
                <a:spcPct val="110000"/>
              </a:lnSpc>
              <a:spcAft>
                <a:spcPts val="1000"/>
              </a:spcAft>
              <a:buFont typeface="Wingdings" panose="05000000000000000000" pitchFamily="2" charset="2"/>
              <a:buChar char="ü"/>
            </a:pPr>
            <a:r>
              <a:rPr lang="en-IN" sz="1400" b="1" i="1" dirty="0">
                <a:solidFill>
                  <a:srgbClr val="089BA2"/>
                </a:solidFill>
                <a:effectLst/>
                <a:latin typeface="Calibri" panose="020F0502020204030204" pitchFamily="34" charset="0"/>
                <a:ea typeface="Times New Roman" panose="02020603050405020304" pitchFamily="18" charset="0"/>
                <a:cs typeface="Times New Roman" panose="02020603050405020304" pitchFamily="18" charset="0"/>
              </a:rPr>
              <a:t>Sending ether or another cryptocurrency </a:t>
            </a:r>
            <a:r>
              <a:rPr lang="en-IN" sz="1400" b="1" dirty="0">
                <a:effectLst/>
                <a:latin typeface="Calibri" panose="020F0502020204030204" pitchFamily="34" charset="0"/>
                <a:ea typeface="Times New Roman" panose="02020603050405020304" pitchFamily="18" charset="0"/>
                <a:cs typeface="Times New Roman" panose="02020603050405020304" pitchFamily="18" charset="0"/>
              </a:rPr>
              <a:t>through our dApp using our Smart Contract (An Smart Automated Agreement between two Participants using Solidity Programming)</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0">
              <a:lnSpc>
                <a:spcPct val="110000"/>
              </a:lnSpc>
              <a:spcAft>
                <a:spcPts val="1000"/>
              </a:spcAft>
              <a:buFont typeface="Wingdings" panose="05000000000000000000" pitchFamily="2" charset="2"/>
              <a:buChar char="ü"/>
            </a:pPr>
            <a:r>
              <a:rPr lang="en-IN" sz="1400" b="1" dirty="0">
                <a:effectLst/>
                <a:latin typeface="Calibri" panose="020F0502020204030204" pitchFamily="34" charset="0"/>
                <a:ea typeface="Times New Roman" panose="02020603050405020304" pitchFamily="18" charset="0"/>
                <a:cs typeface="Times New Roman" panose="02020603050405020304" pitchFamily="18" charset="0"/>
              </a:rPr>
              <a:t>Anyone can check </a:t>
            </a:r>
            <a:r>
              <a:rPr lang="en-IN" sz="1400" b="1" i="1" u="sng" dirty="0">
                <a:solidFill>
                  <a:srgbClr val="089BA2"/>
                </a:solidFill>
                <a:effectLst/>
                <a:latin typeface="Calibri" panose="020F0502020204030204" pitchFamily="34" charset="0"/>
                <a:ea typeface="Times New Roman" panose="02020603050405020304" pitchFamily="18" charset="0"/>
                <a:cs typeface="Times New Roman" panose="02020603050405020304" pitchFamily="18" charset="0"/>
              </a:rPr>
              <a:t>18,465</a:t>
            </a:r>
            <a:r>
              <a:rPr lang="en-IN" sz="1400" i="1" u="sng" dirty="0">
                <a:solidFill>
                  <a:srgbClr val="089BA2"/>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IN" sz="1400" b="1" i="1" u="sng" dirty="0">
                <a:solidFill>
                  <a:srgbClr val="089BA2"/>
                </a:solidFill>
                <a:effectLst/>
                <a:latin typeface="Calibri" panose="020F0502020204030204" pitchFamily="34" charset="0"/>
                <a:ea typeface="Times New Roman" panose="02020603050405020304" pitchFamily="18" charset="0"/>
                <a:cs typeface="Times New Roman" panose="02020603050405020304" pitchFamily="18" charset="0"/>
              </a:rPr>
              <a:t>Cryptocurrencies </a:t>
            </a:r>
            <a:r>
              <a:rPr lang="en-IN" sz="1400" b="1" dirty="0">
                <a:effectLst/>
                <a:latin typeface="Calibri" panose="020F0502020204030204" pitchFamily="34" charset="0"/>
                <a:ea typeface="Times New Roman" panose="02020603050405020304" pitchFamily="18" charset="0"/>
                <a:cs typeface="Times New Roman" panose="02020603050405020304" pitchFamily="18" charset="0"/>
              </a:rPr>
              <a:t>(all crypto in the world) price and all details about that crypto such as </a:t>
            </a:r>
            <a:r>
              <a:rPr lang="en-IN" sz="1400" b="1" i="1" dirty="0">
                <a:solidFill>
                  <a:srgbClr val="59A9F2"/>
                </a:solidFill>
                <a:effectLst/>
                <a:latin typeface="Calibri" panose="020F0502020204030204" pitchFamily="34" charset="0"/>
                <a:ea typeface="Times New Roman" panose="02020603050405020304" pitchFamily="18" charset="0"/>
                <a:cs typeface="Times New Roman" panose="02020603050405020304" pitchFamily="18" charset="0"/>
              </a:rPr>
              <a:t>Price Chart(5years to 3hrs ago),</a:t>
            </a:r>
            <a:r>
              <a:rPr lang="en-IN" sz="1400" i="1"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b="1" i="1" dirty="0">
                <a:solidFill>
                  <a:srgbClr val="59A9F2"/>
                </a:solidFill>
                <a:effectLst/>
                <a:latin typeface="Calibri" panose="020F0502020204030204" pitchFamily="34" charset="0"/>
                <a:ea typeface="Times New Roman" panose="02020603050405020304" pitchFamily="18" charset="0"/>
                <a:cs typeface="Times New Roman" panose="02020603050405020304" pitchFamily="18" charset="0"/>
              </a:rPr>
              <a:t>Price to USD,</a:t>
            </a:r>
            <a:r>
              <a:rPr lang="en-IN" sz="1400" i="1"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b="1" i="1" dirty="0">
                <a:solidFill>
                  <a:srgbClr val="59A9F2"/>
                </a:solidFill>
                <a:effectLst/>
                <a:latin typeface="Calibri" panose="020F0502020204030204" pitchFamily="34" charset="0"/>
                <a:ea typeface="Times New Roman" panose="02020603050405020304" pitchFamily="18" charset="0"/>
                <a:cs typeface="Times New Roman" panose="02020603050405020304" pitchFamily="18" charset="0"/>
              </a:rPr>
              <a:t>Rank,</a:t>
            </a:r>
            <a:r>
              <a:rPr lang="en-IN" sz="1400" i="1"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b="1" i="1" dirty="0">
                <a:solidFill>
                  <a:srgbClr val="59A9F2"/>
                </a:solidFill>
                <a:effectLst/>
                <a:latin typeface="Calibri" panose="020F0502020204030204" pitchFamily="34" charset="0"/>
                <a:ea typeface="Times New Roman" panose="02020603050405020304" pitchFamily="18" charset="0"/>
                <a:cs typeface="Times New Roman" panose="02020603050405020304" pitchFamily="18" charset="0"/>
              </a:rPr>
              <a:t>Number Of Markets,</a:t>
            </a:r>
            <a:r>
              <a:rPr lang="en-IN" sz="1400" i="1"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b="1" i="1" dirty="0">
                <a:solidFill>
                  <a:srgbClr val="59A9F2"/>
                </a:solidFill>
                <a:effectLst/>
                <a:latin typeface="Calibri" panose="020F0502020204030204" pitchFamily="34" charset="0"/>
                <a:ea typeface="Times New Roman" panose="02020603050405020304" pitchFamily="18" charset="0"/>
                <a:cs typeface="Times New Roman" panose="02020603050405020304" pitchFamily="18" charset="0"/>
              </a:rPr>
              <a:t>Number Of Exchanges,</a:t>
            </a:r>
            <a:r>
              <a:rPr lang="en-IN" sz="1400" i="1"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b="1" i="1" dirty="0">
                <a:solidFill>
                  <a:srgbClr val="59A9F2"/>
                </a:solidFill>
                <a:effectLst/>
                <a:latin typeface="Calibri" panose="020F0502020204030204" pitchFamily="34" charset="0"/>
                <a:ea typeface="Times New Roman" panose="02020603050405020304" pitchFamily="18" charset="0"/>
                <a:cs typeface="Times New Roman" panose="02020603050405020304" pitchFamily="18" charset="0"/>
              </a:rPr>
              <a:t>Approved Supply,</a:t>
            </a:r>
            <a:r>
              <a:rPr lang="en-IN" sz="1400" i="1"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b="1" i="1" dirty="0">
                <a:solidFill>
                  <a:srgbClr val="59A9F2"/>
                </a:solidFill>
                <a:effectLst/>
                <a:latin typeface="Calibri" panose="020F0502020204030204" pitchFamily="34" charset="0"/>
                <a:ea typeface="Times New Roman" panose="02020603050405020304" pitchFamily="18" charset="0"/>
                <a:cs typeface="Times New Roman" panose="02020603050405020304" pitchFamily="18" charset="0"/>
              </a:rPr>
              <a:t>Total Supply,</a:t>
            </a:r>
            <a:r>
              <a:rPr lang="en-IN" sz="1400" i="1"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b="1" i="1" dirty="0">
                <a:solidFill>
                  <a:srgbClr val="59A9F2"/>
                </a:solidFill>
                <a:effectLst/>
                <a:latin typeface="Calibri" panose="020F0502020204030204" pitchFamily="34" charset="0"/>
                <a:ea typeface="Times New Roman" panose="02020603050405020304" pitchFamily="18" charset="0"/>
                <a:cs typeface="Times New Roman" panose="02020603050405020304" pitchFamily="18" charset="0"/>
              </a:rPr>
              <a:t>Circulating Supply,</a:t>
            </a:r>
            <a:r>
              <a:rPr lang="en-IN" sz="1400" i="1"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b="1" i="1" dirty="0">
                <a:solidFill>
                  <a:srgbClr val="59A9F2"/>
                </a:solidFill>
                <a:effectLst/>
                <a:latin typeface="Calibri" panose="020F0502020204030204" pitchFamily="34" charset="0"/>
                <a:ea typeface="Times New Roman" panose="02020603050405020304" pitchFamily="18" charset="0"/>
                <a:cs typeface="Times New Roman" panose="02020603050405020304" pitchFamily="18" charset="0"/>
              </a:rPr>
              <a:t>Market Cap</a:t>
            </a:r>
            <a:r>
              <a:rPr lang="en-IN" sz="1400" i="1" dirty="0">
                <a:effectLst/>
                <a:latin typeface="Calibri" panose="020F0502020204030204" pitchFamily="34" charset="0"/>
                <a:ea typeface="Times New Roman" panose="02020603050405020304" pitchFamily="18" charset="0"/>
                <a:cs typeface="Times New Roman" panose="02020603050405020304" pitchFamily="18" charset="0"/>
              </a:rPr>
              <a:t>,</a:t>
            </a:r>
            <a:r>
              <a:rPr lang="en-IN" sz="1400" b="1" i="1" dirty="0">
                <a:solidFill>
                  <a:srgbClr val="59A9F2"/>
                </a:solidFill>
                <a:effectLst/>
                <a:latin typeface="Calibri" panose="020F0502020204030204" pitchFamily="34" charset="0"/>
                <a:ea typeface="Times New Roman" panose="02020603050405020304" pitchFamily="18" charset="0"/>
                <a:cs typeface="Times New Roman" panose="02020603050405020304" pitchFamily="18" charset="0"/>
              </a:rPr>
              <a:t>24h Volume, and Detailed about that crypto and their official websites.</a:t>
            </a:r>
          </a:p>
          <a:p>
            <a:pPr>
              <a:lnSpc>
                <a:spcPct val="110000"/>
              </a:lnSpc>
              <a:spcAft>
                <a:spcPts val="1000"/>
              </a:spcAft>
              <a:buFont typeface="Wingdings" panose="05000000000000000000" pitchFamily="2" charset="2"/>
              <a:buChar char="ü"/>
            </a:pPr>
            <a:r>
              <a:rPr lang="en-IN" sz="1400" b="1" dirty="0">
                <a:effectLst/>
                <a:latin typeface="Calibri" panose="020F0502020204030204" pitchFamily="34" charset="0"/>
                <a:ea typeface="Times New Roman" panose="02020603050405020304" pitchFamily="18" charset="0"/>
                <a:cs typeface="Times New Roman" panose="02020603050405020304" pitchFamily="18" charset="0"/>
              </a:rPr>
              <a:t>3.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Our goal is to provide real-time </a:t>
            </a:r>
            <a:r>
              <a:rPr lang="en-US" sz="1400" b="1" dirty="0">
                <a:latin typeface="Calibri" panose="020F0502020204030204" pitchFamily="34" charset="0"/>
                <a:ea typeface="Times New Roman" panose="02020603050405020304" pitchFamily="18" charset="0"/>
                <a:cs typeface="Times New Roman" panose="02020603050405020304" pitchFamily="18" charset="0"/>
              </a:rPr>
              <a:t>blockchain and Crypto market n</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ews to help users stay up-to-date on what's happening in the market so they can make an informed decision regarding whether to sell crypto or not for trading or anything else such as NFTs.</a:t>
            </a:r>
            <a:endParaRPr lang="en-IN" sz="1400" b="1" dirty="0">
              <a:solidFill>
                <a:srgbClr val="59A9F2"/>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783713"/>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BBACAF-B849-4745-B42C-EF98C375EA0F}"/>
              </a:ext>
            </a:extLst>
          </p:cNvPr>
          <p:cNvSpPr txBox="1"/>
          <p:nvPr/>
        </p:nvSpPr>
        <p:spPr>
          <a:xfrm>
            <a:off x="2811780" y="1167884"/>
            <a:ext cx="5562600" cy="461665"/>
          </a:xfrm>
          <a:prstGeom prst="rect">
            <a:avLst/>
          </a:prstGeom>
          <a:noFill/>
        </p:spPr>
        <p:txBody>
          <a:bodyPr wrap="square">
            <a:spAutoFit/>
          </a:bodyPr>
          <a:lstStyle/>
          <a:p>
            <a:r>
              <a:rPr lang="en-US" sz="2400" b="1" u="sng" dirty="0">
                <a:solidFill>
                  <a:srgbClr val="FFC000"/>
                </a:solidFill>
              </a:rPr>
              <a:t>Machine Learning Features</a:t>
            </a:r>
          </a:p>
        </p:txBody>
      </p:sp>
      <p:sp>
        <p:nvSpPr>
          <p:cNvPr id="6" name="TextBox 5">
            <a:extLst>
              <a:ext uri="{FF2B5EF4-FFF2-40B4-BE49-F238E27FC236}">
                <a16:creationId xmlns:a16="http://schemas.microsoft.com/office/drawing/2014/main" id="{C7B0CCE5-827D-0F6E-E739-2031F5D11909}"/>
              </a:ext>
            </a:extLst>
          </p:cNvPr>
          <p:cNvSpPr txBox="1"/>
          <p:nvPr/>
        </p:nvSpPr>
        <p:spPr>
          <a:xfrm>
            <a:off x="502920" y="1882658"/>
            <a:ext cx="8046720" cy="1424108"/>
          </a:xfrm>
          <a:prstGeom prst="rect">
            <a:avLst/>
          </a:prstGeom>
          <a:noFill/>
        </p:spPr>
        <p:txBody>
          <a:bodyPr wrap="square">
            <a:spAutoFit/>
          </a:bodyPr>
          <a:lstStyle/>
          <a:p>
            <a:pPr marL="400050" indent="-285750">
              <a:lnSpc>
                <a:spcPct val="110000"/>
              </a:lnSpc>
              <a:spcAft>
                <a:spcPts val="1000"/>
              </a:spcAft>
              <a:buFont typeface="Wingdings" panose="05000000000000000000" pitchFamily="2" charset="2"/>
              <a:buChar char="ü"/>
            </a:pPr>
            <a:r>
              <a:rPr lang="en-US"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Times New Roman" panose="02020603050405020304" pitchFamily="18" charset="0"/>
              </a:rPr>
              <a:t>Using Machine Learning, predict future crypto prices and know when to sell, reducing the risk for traders.</a:t>
            </a:r>
          </a:p>
          <a:p>
            <a:pPr marL="400050" indent="-285750">
              <a:lnSpc>
                <a:spcPct val="110000"/>
              </a:lnSpc>
              <a:spcAft>
                <a:spcPts val="1000"/>
              </a:spcAft>
              <a:buFont typeface="Wingdings" panose="05000000000000000000" pitchFamily="2" charset="2"/>
              <a:buChar char="ü"/>
            </a:pPr>
            <a:r>
              <a:rPr lang="en-US" sz="1800" b="1" dirty="0">
                <a:solidFill>
                  <a:schemeClr val="accent6">
                    <a:lumMod val="40000"/>
                    <a:lumOff val="60000"/>
                  </a:schemeClr>
                </a:solidFill>
                <a:latin typeface="Calibri" panose="020F0502020204030204" pitchFamily="34" charset="0"/>
                <a:ea typeface="Times New Roman" panose="02020603050405020304" pitchFamily="18" charset="0"/>
                <a:cs typeface="Times New Roman" panose="02020603050405020304" pitchFamily="18" charset="0"/>
              </a:rPr>
              <a:t>Help page with a chatbot that can assist the user with any doubts the user has about our service</a:t>
            </a:r>
            <a:endParaRPr lang="en-IN" sz="1800" dirty="0">
              <a:solidFill>
                <a:schemeClr val="accent6">
                  <a:lumMod val="40000"/>
                  <a:lumOff val="6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31A4F67-486F-4299-0B07-212E510BF284}"/>
              </a:ext>
            </a:extLst>
          </p:cNvPr>
          <p:cNvPicPr>
            <a:picLocks noChangeAspect="1"/>
          </p:cNvPicPr>
          <p:nvPr/>
        </p:nvPicPr>
        <p:blipFill>
          <a:blip r:embed="rId4"/>
          <a:stretch>
            <a:fillRect/>
          </a:stretch>
        </p:blipFill>
        <p:spPr>
          <a:xfrm>
            <a:off x="134471" y="11016"/>
            <a:ext cx="8291279" cy="1030313"/>
          </a:xfrm>
          <a:prstGeom prst="rect">
            <a:avLst/>
          </a:prstGeom>
        </p:spPr>
      </p:pic>
    </p:spTree>
    <p:extLst>
      <p:ext uri="{BB962C8B-B14F-4D97-AF65-F5344CB8AC3E}">
        <p14:creationId xmlns:p14="http://schemas.microsoft.com/office/powerpoint/2010/main" val="109100692"/>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A537-CD99-010E-19D2-108CF59C06A8}"/>
              </a:ext>
            </a:extLst>
          </p:cNvPr>
          <p:cNvSpPr>
            <a:spLocks noGrp="1"/>
          </p:cNvSpPr>
          <p:nvPr>
            <p:ph type="title"/>
          </p:nvPr>
        </p:nvSpPr>
        <p:spPr>
          <a:xfrm>
            <a:off x="153355" y="111156"/>
            <a:ext cx="3947590" cy="634279"/>
          </a:xfrm>
        </p:spPr>
        <p:txBody>
          <a:bodyPr>
            <a:normAutofit fontScale="90000"/>
          </a:bodyPr>
          <a:lstStyle/>
          <a:p>
            <a:r>
              <a:rPr lang="en-IN" dirty="0">
                <a:solidFill>
                  <a:schemeClr val="bg2"/>
                </a:solidFill>
              </a:rPr>
              <a:t>Importance of Stock Market</a:t>
            </a:r>
          </a:p>
        </p:txBody>
      </p:sp>
      <p:pic>
        <p:nvPicPr>
          <p:cNvPr id="5" name="Picture 4">
            <a:extLst>
              <a:ext uri="{FF2B5EF4-FFF2-40B4-BE49-F238E27FC236}">
                <a16:creationId xmlns:a16="http://schemas.microsoft.com/office/drawing/2014/main" id="{C2729A74-4742-0ED7-7E19-09BFAD75D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262" y="993903"/>
            <a:ext cx="3808938" cy="2004790"/>
          </a:xfrm>
          <a:prstGeom prst="rect">
            <a:avLst/>
          </a:prstGeom>
          <a:effectLst>
            <a:reflection blurRad="6350" stA="50000" endA="300" endPos="55500" dist="50800" dir="5400000" sy="-100000" algn="bl" rotWithShape="0"/>
            <a:softEdge rad="317500"/>
          </a:effectLst>
        </p:spPr>
      </p:pic>
      <p:sp>
        <p:nvSpPr>
          <p:cNvPr id="3" name="Content Placeholder 2">
            <a:extLst>
              <a:ext uri="{FF2B5EF4-FFF2-40B4-BE49-F238E27FC236}">
                <a16:creationId xmlns:a16="http://schemas.microsoft.com/office/drawing/2014/main" id="{3511501A-1F4F-5DA3-1A14-C7EEDA4DB78E}"/>
              </a:ext>
            </a:extLst>
          </p:cNvPr>
          <p:cNvSpPr>
            <a:spLocks noGrp="1"/>
          </p:cNvSpPr>
          <p:nvPr>
            <p:ph idx="1"/>
          </p:nvPr>
        </p:nvSpPr>
        <p:spPr>
          <a:xfrm>
            <a:off x="426843" y="3380015"/>
            <a:ext cx="8717157" cy="1539163"/>
          </a:xfrm>
        </p:spPr>
        <p:txBody>
          <a:bodyPr>
            <a:normAutofit/>
          </a:bodyPr>
          <a:lstStyle/>
          <a:p>
            <a:pPr algn="l">
              <a:buFont typeface="Arial" panose="020B0604020202020204" pitchFamily="34" charset="0"/>
              <a:buChar char="•"/>
            </a:pPr>
            <a:r>
              <a:rPr lang="en-IN" sz="1600" b="0" i="0" dirty="0">
                <a:solidFill>
                  <a:schemeClr val="accent5">
                    <a:lumMod val="40000"/>
                    <a:lumOff val="60000"/>
                  </a:schemeClr>
                </a:solidFill>
                <a:effectLst/>
                <a:latin typeface="Roboto" panose="02000000000000000000" pitchFamily="2" charset="0"/>
              </a:rPr>
              <a:t>Stock markets help companies to raise capital.</a:t>
            </a:r>
          </a:p>
          <a:p>
            <a:pPr algn="l">
              <a:buFont typeface="Arial" panose="020B0604020202020204" pitchFamily="34" charset="0"/>
              <a:buChar char="•"/>
            </a:pPr>
            <a:r>
              <a:rPr lang="en-IN" sz="1600" b="0" i="0" dirty="0">
                <a:solidFill>
                  <a:schemeClr val="accent5">
                    <a:lumMod val="40000"/>
                    <a:lumOff val="60000"/>
                  </a:schemeClr>
                </a:solidFill>
                <a:effectLst/>
                <a:latin typeface="Roboto" panose="02000000000000000000" pitchFamily="2" charset="0"/>
              </a:rPr>
              <a:t>It helps generate personal wealth.</a:t>
            </a:r>
          </a:p>
          <a:p>
            <a:pPr algn="l">
              <a:buFont typeface="Arial" panose="020B0604020202020204" pitchFamily="34" charset="0"/>
              <a:buChar char="•"/>
            </a:pPr>
            <a:r>
              <a:rPr lang="en-IN" sz="1600" b="0" i="0" dirty="0">
                <a:solidFill>
                  <a:schemeClr val="accent5">
                    <a:lumMod val="40000"/>
                    <a:lumOff val="60000"/>
                  </a:schemeClr>
                </a:solidFill>
                <a:effectLst/>
                <a:latin typeface="Roboto" panose="02000000000000000000" pitchFamily="2" charset="0"/>
              </a:rPr>
              <a:t>Stock markets serve as an indicator of the state of the economy.</a:t>
            </a:r>
          </a:p>
          <a:p>
            <a:pPr algn="l">
              <a:buFont typeface="Arial" panose="020B0604020202020204" pitchFamily="34" charset="0"/>
              <a:buChar char="•"/>
            </a:pPr>
            <a:r>
              <a:rPr lang="en-IN" sz="1600" b="0" i="0" dirty="0">
                <a:solidFill>
                  <a:schemeClr val="accent5">
                    <a:lumMod val="40000"/>
                    <a:lumOff val="60000"/>
                  </a:schemeClr>
                </a:solidFill>
                <a:effectLst/>
                <a:latin typeface="Roboto" panose="02000000000000000000" pitchFamily="2" charset="0"/>
              </a:rPr>
              <a:t>It is a widely used source for people to invest money in companies with high growth potential.</a:t>
            </a:r>
          </a:p>
        </p:txBody>
      </p:sp>
    </p:spTree>
    <p:extLst>
      <p:ext uri="{BB962C8B-B14F-4D97-AF65-F5344CB8AC3E}">
        <p14:creationId xmlns:p14="http://schemas.microsoft.com/office/powerpoint/2010/main" val="284440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A4F3-64CD-CC7C-A194-8A143F72390D}"/>
              </a:ext>
            </a:extLst>
          </p:cNvPr>
          <p:cNvSpPr>
            <a:spLocks noGrp="1"/>
          </p:cNvSpPr>
          <p:nvPr>
            <p:ph type="title"/>
          </p:nvPr>
        </p:nvSpPr>
        <p:spPr>
          <a:xfrm>
            <a:off x="139463" y="247720"/>
            <a:ext cx="5785698" cy="457128"/>
          </a:xfrm>
        </p:spPr>
        <p:txBody>
          <a:bodyPr>
            <a:normAutofit fontScale="90000"/>
          </a:bodyPr>
          <a:lstStyle/>
          <a:p>
            <a:r>
              <a:rPr lang="en-IN" sz="3300" b="0" i="0" dirty="0">
                <a:solidFill>
                  <a:schemeClr val="bg2"/>
                </a:solidFill>
                <a:effectLst/>
              </a:rPr>
              <a:t>Why Predicting Stock Prices</a:t>
            </a:r>
            <a:br>
              <a:rPr lang="en-IN" sz="3300" b="0" i="0" dirty="0">
                <a:solidFill>
                  <a:schemeClr val="bg2"/>
                </a:solidFill>
                <a:effectLst/>
              </a:rPr>
            </a:br>
            <a:r>
              <a:rPr lang="en-IN" sz="3300" b="0" i="0" dirty="0">
                <a:solidFill>
                  <a:schemeClr val="bg2"/>
                </a:solidFill>
                <a:effectLst/>
              </a:rPr>
              <a:t>&amp; is It Risky ?</a:t>
            </a:r>
            <a:endParaRPr lang="en-IN" dirty="0"/>
          </a:p>
        </p:txBody>
      </p:sp>
      <p:sp>
        <p:nvSpPr>
          <p:cNvPr id="3" name="Content Placeholder 2">
            <a:extLst>
              <a:ext uri="{FF2B5EF4-FFF2-40B4-BE49-F238E27FC236}">
                <a16:creationId xmlns:a16="http://schemas.microsoft.com/office/drawing/2014/main" id="{6569B22D-83B1-EAE3-2ACA-CF677D13D3AA}"/>
              </a:ext>
            </a:extLst>
          </p:cNvPr>
          <p:cNvSpPr>
            <a:spLocks noGrp="1"/>
          </p:cNvSpPr>
          <p:nvPr>
            <p:ph idx="1"/>
          </p:nvPr>
        </p:nvSpPr>
        <p:spPr>
          <a:xfrm>
            <a:off x="139463" y="3321496"/>
            <a:ext cx="8865074" cy="1822004"/>
          </a:xfrm>
        </p:spPr>
        <p:txBody>
          <a:bodyPr>
            <a:noAutofit/>
          </a:bodyPr>
          <a:lstStyle/>
          <a:p>
            <a:pPr algn="l" fontAlgn="t"/>
            <a:r>
              <a:rPr lang="en-IN" sz="1800" b="0" i="0" dirty="0">
                <a:solidFill>
                  <a:schemeClr val="accent6">
                    <a:lumMod val="60000"/>
                    <a:lumOff val="40000"/>
                  </a:schemeClr>
                </a:solidFill>
                <a:effectLst/>
                <a:latin typeface="Nirmala UI" panose="020B0502040204020203" pitchFamily="34" charset="0"/>
                <a:ea typeface="Nirmala UI" panose="020B0502040204020203" pitchFamily="34" charset="0"/>
                <a:cs typeface="Nirmala UI" panose="020B0502040204020203" pitchFamily="34" charset="0"/>
              </a:rPr>
              <a:t>According to experts’ Bitcoin price prediction, the price of BTC will reach $100,000 by the end of 2022, rising to $256,117 by the end of 2025 and $1,010,923 in 2030.</a:t>
            </a:r>
          </a:p>
          <a:p>
            <a:pPr fontAlgn="t"/>
            <a:r>
              <a:rPr lang="en-IN" sz="1800" b="0" i="0" dirty="0">
                <a:solidFill>
                  <a:schemeClr val="accent6">
                    <a:lumMod val="60000"/>
                    <a:lumOff val="40000"/>
                  </a:schemeClr>
                </a:solidFill>
                <a:effectLst/>
                <a:latin typeface="Nirmala UI" panose="020B0502040204020203" pitchFamily="34" charset="0"/>
                <a:ea typeface="Nirmala UI" panose="020B0502040204020203" pitchFamily="34" charset="0"/>
                <a:cs typeface="Nirmala UI" panose="020B0502040204020203" pitchFamily="34" charset="0"/>
              </a:rPr>
              <a:t>The entire idea of predicting stock prices is to gain significant profits. Cryptocurrency markets are highly volatile and your investments are at risk.</a:t>
            </a:r>
          </a:p>
        </p:txBody>
      </p:sp>
      <p:pic>
        <p:nvPicPr>
          <p:cNvPr id="6" name="Picture 5">
            <a:extLst>
              <a:ext uri="{FF2B5EF4-FFF2-40B4-BE49-F238E27FC236}">
                <a16:creationId xmlns:a16="http://schemas.microsoft.com/office/drawing/2014/main" id="{8229B0E8-9EDF-8B1A-5E85-E3AF9C74C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799" y="1089210"/>
            <a:ext cx="3414557" cy="1920689"/>
          </a:xfrm>
          <a:prstGeom prst="rect">
            <a:avLst/>
          </a:prstGeom>
          <a:ln w="3175">
            <a:solidFill>
              <a:schemeClr val="bg2">
                <a:lumMod val="50000"/>
              </a:schemeClr>
            </a:solidFill>
          </a:ln>
          <a:effectLst>
            <a:glow rad="139700">
              <a:schemeClr val="accent5">
                <a:satMod val="175000"/>
                <a:alpha val="40000"/>
              </a:schemeClr>
            </a:glow>
          </a:effectLst>
        </p:spPr>
      </p:pic>
    </p:spTree>
    <p:extLst>
      <p:ext uri="{BB962C8B-B14F-4D97-AF65-F5344CB8AC3E}">
        <p14:creationId xmlns:p14="http://schemas.microsoft.com/office/powerpoint/2010/main" val="3756184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87FA-1639-4356-8E2E-ADDCB4D0876E}"/>
              </a:ext>
            </a:extLst>
          </p:cNvPr>
          <p:cNvSpPr>
            <a:spLocks noGrp="1"/>
          </p:cNvSpPr>
          <p:nvPr>
            <p:ph type="title"/>
          </p:nvPr>
        </p:nvSpPr>
        <p:spPr>
          <a:xfrm>
            <a:off x="441590" y="121095"/>
            <a:ext cx="2886557" cy="645387"/>
          </a:xfrm>
        </p:spPr>
        <p:txBody>
          <a:bodyPr>
            <a:normAutofit fontScale="90000"/>
          </a:bodyPr>
          <a:lstStyle/>
          <a:p>
            <a:r>
              <a:rPr lang="en-IN" dirty="0">
                <a:solidFill>
                  <a:schemeClr val="bg2"/>
                </a:solidFill>
              </a:rPr>
              <a:t>What Makes It So </a:t>
            </a:r>
            <a:r>
              <a:rPr lang="en-IN" sz="3300" dirty="0">
                <a:solidFill>
                  <a:schemeClr val="bg2"/>
                </a:solidFill>
              </a:rPr>
              <a:t>Risky</a:t>
            </a:r>
            <a:r>
              <a:rPr lang="en-IN" dirty="0">
                <a:solidFill>
                  <a:schemeClr val="bg2"/>
                </a:solidFill>
              </a:rPr>
              <a:t> ?</a:t>
            </a:r>
          </a:p>
        </p:txBody>
      </p:sp>
      <p:sp>
        <p:nvSpPr>
          <p:cNvPr id="3" name="Content Placeholder 2">
            <a:extLst>
              <a:ext uri="{FF2B5EF4-FFF2-40B4-BE49-F238E27FC236}">
                <a16:creationId xmlns:a16="http://schemas.microsoft.com/office/drawing/2014/main" id="{1564C7DE-E9CE-8A21-0331-E9BCDA04DA25}"/>
              </a:ext>
            </a:extLst>
          </p:cNvPr>
          <p:cNvSpPr>
            <a:spLocks noGrp="1"/>
          </p:cNvSpPr>
          <p:nvPr>
            <p:ph idx="1"/>
          </p:nvPr>
        </p:nvSpPr>
        <p:spPr>
          <a:xfrm>
            <a:off x="374786" y="3382461"/>
            <a:ext cx="8394428" cy="1761039"/>
          </a:xfrm>
        </p:spPr>
        <p:txBody>
          <a:bodyPr>
            <a:normAutofit lnSpcReduction="10000"/>
          </a:bodyPr>
          <a:lstStyle/>
          <a:p>
            <a:r>
              <a:rPr lang="en-IN" sz="1800" b="1" i="0" dirty="0">
                <a:solidFill>
                  <a:schemeClr val="accent6">
                    <a:lumMod val="50000"/>
                  </a:schemeClr>
                </a:solidFill>
                <a:effectLst/>
                <a:latin typeface="Nirmala UI" panose="020B0502040204020203" pitchFamily="34" charset="0"/>
                <a:ea typeface="Nirmala UI" panose="020B0502040204020203" pitchFamily="34" charset="0"/>
                <a:cs typeface="Nirmala UI" panose="020B0502040204020203" pitchFamily="34" charset="0"/>
              </a:rPr>
              <a:t>Predicting how the stock market will perform is a hard task to do. There are other factors involved in the prediction, such as physical and psychological factors, political situation, rational and irrational behaviour, and so on. </a:t>
            </a:r>
          </a:p>
          <a:p>
            <a:r>
              <a:rPr lang="en-IN" sz="1800" b="1" i="0" dirty="0">
                <a:solidFill>
                  <a:schemeClr val="accent6">
                    <a:lumMod val="50000"/>
                  </a:schemeClr>
                </a:solidFill>
                <a:effectLst/>
                <a:latin typeface="Nirmala UI" panose="020B0502040204020203" pitchFamily="34" charset="0"/>
                <a:ea typeface="Nirmala UI" panose="020B0502040204020203" pitchFamily="34" charset="0"/>
                <a:cs typeface="Nirmala UI" panose="020B0502040204020203" pitchFamily="34" charset="0"/>
              </a:rPr>
              <a:t>All these factors combine to make share prices dynamic and volatile. This makes it very difficult to predict stock prices with high accuracy. </a:t>
            </a:r>
            <a:endParaRPr lang="en-IN" sz="1800" b="1" dirty="0">
              <a:solidFill>
                <a:schemeClr val="accent6">
                  <a:lumMod val="50000"/>
                </a:schemeClr>
              </a:solidFill>
            </a:endParaRPr>
          </a:p>
        </p:txBody>
      </p:sp>
      <p:pic>
        <p:nvPicPr>
          <p:cNvPr id="6" name="Picture 5">
            <a:extLst>
              <a:ext uri="{FF2B5EF4-FFF2-40B4-BE49-F238E27FC236}">
                <a16:creationId xmlns:a16="http://schemas.microsoft.com/office/drawing/2014/main" id="{4F1A8492-3A5D-3442-255E-250D5A472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697" y="1082033"/>
            <a:ext cx="3141009" cy="2098747"/>
          </a:xfrm>
          <a:prstGeom prst="rect">
            <a:avLst/>
          </a:prstGeom>
          <a:ln w="3175">
            <a:solidFill>
              <a:schemeClr val="accent6">
                <a:lumMod val="50000"/>
              </a:schemeClr>
            </a:solidFill>
          </a:ln>
          <a:effectLst>
            <a:reflection blurRad="6350" stA="50000" endA="300" endPos="55000" dir="5400000" sy="-100000" algn="bl" rotWithShape="0"/>
            <a:softEdge rad="317500"/>
          </a:effectLst>
        </p:spPr>
      </p:pic>
    </p:spTree>
    <p:extLst>
      <p:ext uri="{BB962C8B-B14F-4D97-AF65-F5344CB8AC3E}">
        <p14:creationId xmlns:p14="http://schemas.microsoft.com/office/powerpoint/2010/main" val="3033161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EF83-8FCD-3BC5-C792-0393AE91EE41}"/>
              </a:ext>
            </a:extLst>
          </p:cNvPr>
          <p:cNvSpPr>
            <a:spLocks noGrp="1"/>
          </p:cNvSpPr>
          <p:nvPr>
            <p:ph type="title"/>
          </p:nvPr>
        </p:nvSpPr>
        <p:spPr/>
        <p:txBody>
          <a:bodyPr>
            <a:normAutofit/>
          </a:bodyPr>
          <a:lstStyle/>
          <a:p>
            <a:r>
              <a:rPr lang="en-IN" sz="3000" dirty="0">
                <a:solidFill>
                  <a:schemeClr val="bg2"/>
                </a:solidFill>
              </a:rPr>
              <a:t>What Tools We’re Using ?</a:t>
            </a:r>
          </a:p>
        </p:txBody>
      </p:sp>
      <p:sp>
        <p:nvSpPr>
          <p:cNvPr id="3" name="Content Placeholder 2">
            <a:extLst>
              <a:ext uri="{FF2B5EF4-FFF2-40B4-BE49-F238E27FC236}">
                <a16:creationId xmlns:a16="http://schemas.microsoft.com/office/drawing/2014/main" id="{EC24FA06-46F8-F397-B838-0E32131C9530}"/>
              </a:ext>
            </a:extLst>
          </p:cNvPr>
          <p:cNvSpPr>
            <a:spLocks noGrp="1"/>
          </p:cNvSpPr>
          <p:nvPr>
            <p:ph idx="1"/>
          </p:nvPr>
        </p:nvSpPr>
        <p:spPr>
          <a:xfrm>
            <a:off x="258755" y="1726520"/>
            <a:ext cx="8246070" cy="3416980"/>
          </a:xfrm>
        </p:spPr>
        <p:txBody>
          <a:bodyPr>
            <a:normAutofit fontScale="92500" lnSpcReduction="20000"/>
          </a:bodyPr>
          <a:lstStyle/>
          <a:p>
            <a:r>
              <a:rPr lang="en-IN" sz="1800" b="1" i="1" dirty="0">
                <a:solidFill>
                  <a:schemeClr val="accent3">
                    <a:lumMod val="20000"/>
                    <a:lumOff val="80000"/>
                  </a:schemeClr>
                </a:solidFill>
              </a:rPr>
              <a:t>For Time Series Data Visualisation we can use </a:t>
            </a:r>
            <a:r>
              <a:rPr lang="en-IN" sz="1800" b="1" i="1" dirty="0" err="1">
                <a:solidFill>
                  <a:schemeClr val="accent3">
                    <a:lumMod val="20000"/>
                    <a:lumOff val="80000"/>
                  </a:schemeClr>
                </a:solidFill>
              </a:rPr>
              <a:t>Plotly</a:t>
            </a:r>
            <a:r>
              <a:rPr lang="en-IN" sz="1800" b="1" i="1" dirty="0">
                <a:solidFill>
                  <a:schemeClr val="accent3">
                    <a:lumMod val="20000"/>
                    <a:lumOff val="80000"/>
                  </a:schemeClr>
                </a:solidFill>
              </a:rPr>
              <a:t> to create an interactive visual chart, by doing that we can check out and interact with the price history of cryptocurrency stock prices </a:t>
            </a:r>
          </a:p>
          <a:p>
            <a:r>
              <a:rPr lang="en-IN" sz="1800" b="1" i="1" dirty="0">
                <a:solidFill>
                  <a:schemeClr val="accent3">
                    <a:lumMod val="20000"/>
                    <a:lumOff val="80000"/>
                  </a:schemeClr>
                </a:solidFill>
              </a:rPr>
              <a:t>For prediction we can use various types of ML algorithms like –</a:t>
            </a:r>
          </a:p>
          <a:p>
            <a:pPr lvl="1"/>
            <a:r>
              <a:rPr lang="en-IN" sz="1800" b="1" dirty="0">
                <a:solidFill>
                  <a:schemeClr val="accent2">
                    <a:lumMod val="60000"/>
                    <a:lumOff val="40000"/>
                  </a:schemeClr>
                </a:solidFill>
                <a:latin typeface="Bell MT" panose="02020503060305020303" pitchFamily="18" charset="0"/>
              </a:rPr>
              <a:t>Linear Regression</a:t>
            </a:r>
          </a:p>
          <a:p>
            <a:pPr lvl="1"/>
            <a:r>
              <a:rPr lang="en-IN" sz="1800" b="1" dirty="0">
                <a:solidFill>
                  <a:schemeClr val="accent2">
                    <a:lumMod val="60000"/>
                    <a:lumOff val="40000"/>
                  </a:schemeClr>
                </a:solidFill>
                <a:latin typeface="Bell MT" panose="02020503060305020303" pitchFamily="18" charset="0"/>
              </a:rPr>
              <a:t>ARIMA family of techniques </a:t>
            </a:r>
          </a:p>
          <a:p>
            <a:pPr lvl="1"/>
            <a:r>
              <a:rPr lang="en-IN" sz="1800" b="1" dirty="0">
                <a:solidFill>
                  <a:schemeClr val="accent2">
                    <a:lumMod val="60000"/>
                    <a:lumOff val="40000"/>
                  </a:schemeClr>
                </a:solidFill>
                <a:latin typeface="Bell MT" panose="02020503060305020303" pitchFamily="18" charset="0"/>
              </a:rPr>
              <a:t>Prophet by Facebook</a:t>
            </a:r>
          </a:p>
          <a:p>
            <a:pPr lvl="1"/>
            <a:r>
              <a:rPr lang="en-IN" sz="1800" b="1" i="0" dirty="0">
                <a:solidFill>
                  <a:schemeClr val="accent2">
                    <a:lumMod val="60000"/>
                    <a:lumOff val="40000"/>
                  </a:schemeClr>
                </a:solidFill>
                <a:effectLst/>
                <a:latin typeface="Bell MT" panose="02020503060305020303" pitchFamily="18" charset="0"/>
              </a:rPr>
              <a:t>Support Vector Regression (SVR)</a:t>
            </a:r>
            <a:endParaRPr lang="en-IN" sz="1800" dirty="0">
              <a:solidFill>
                <a:schemeClr val="accent2">
                  <a:lumMod val="60000"/>
                  <a:lumOff val="40000"/>
                </a:schemeClr>
              </a:solidFill>
              <a:latin typeface="Bell MT" panose="02020503060305020303" pitchFamily="18" charset="0"/>
            </a:endParaRPr>
          </a:p>
          <a:p>
            <a:pPr lvl="1"/>
            <a:r>
              <a:rPr lang="en-IN" sz="1800" b="1" dirty="0">
                <a:solidFill>
                  <a:schemeClr val="accent2">
                    <a:lumMod val="60000"/>
                    <a:lumOff val="40000"/>
                  </a:schemeClr>
                </a:solidFill>
                <a:latin typeface="Bell MT" panose="02020503060305020303" pitchFamily="18" charset="0"/>
              </a:rPr>
              <a:t>K Nearest Neighbor </a:t>
            </a:r>
          </a:p>
          <a:p>
            <a:pPr lvl="1"/>
            <a:r>
              <a:rPr lang="en-IN" sz="1800" b="1" dirty="0">
                <a:solidFill>
                  <a:schemeClr val="accent2">
                    <a:lumMod val="60000"/>
                    <a:lumOff val="40000"/>
                  </a:schemeClr>
                </a:solidFill>
                <a:latin typeface="Bell MT" panose="02020503060305020303" pitchFamily="18" charset="0"/>
              </a:rPr>
              <a:t>Random Forest</a:t>
            </a:r>
          </a:p>
          <a:p>
            <a:pPr marL="457200" lvl="1" indent="0">
              <a:buNone/>
            </a:pPr>
            <a:endParaRPr lang="en-IN" sz="1800" dirty="0">
              <a:solidFill>
                <a:schemeClr val="accent3">
                  <a:lumMod val="60000"/>
                  <a:lumOff val="40000"/>
                </a:schemeClr>
              </a:solidFill>
            </a:endParaRPr>
          </a:p>
          <a:p>
            <a:pPr lvl="1">
              <a:buFont typeface="Wingdings" panose="05000000000000000000" pitchFamily="2" charset="2"/>
              <a:buChar char="v"/>
            </a:pPr>
            <a:r>
              <a:rPr lang="en-IN" sz="1800" dirty="0">
                <a:solidFill>
                  <a:schemeClr val="accent3">
                    <a:lumMod val="60000"/>
                    <a:lumOff val="40000"/>
                  </a:schemeClr>
                </a:solidFill>
              </a:rPr>
              <a:t>Other than these ML based techniques, we can use various DL based techniques as well. After All, all are </a:t>
            </a:r>
          </a:p>
          <a:p>
            <a:pPr lvl="1"/>
            <a:endParaRPr lang="en-IN" sz="1800" dirty="0">
              <a:solidFill>
                <a:schemeClr val="accent6">
                  <a:lumMod val="60000"/>
                  <a:lumOff val="40000"/>
                </a:schemeClr>
              </a:solidFill>
            </a:endParaRPr>
          </a:p>
          <a:p>
            <a:pPr lvl="1"/>
            <a:endParaRPr lang="en-IN" sz="1800" dirty="0">
              <a:solidFill>
                <a:schemeClr val="accent6">
                  <a:lumMod val="60000"/>
                  <a:lumOff val="40000"/>
                </a:schemeClr>
              </a:solidFill>
            </a:endParaRPr>
          </a:p>
          <a:p>
            <a:pPr marL="457200" lvl="1" indent="0">
              <a:buNone/>
            </a:pPr>
            <a:endParaRPr lang="en-IN" sz="18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8B3615D7-A338-199C-6945-0A0F166A3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242" y="950864"/>
            <a:ext cx="2849096" cy="709413"/>
          </a:xfrm>
          <a:prstGeom prst="rect">
            <a:avLst/>
          </a:prstGeom>
          <a:ln w="3175">
            <a:solidFill>
              <a:schemeClr val="bg1">
                <a:lumMod val="50000"/>
              </a:schemeClr>
            </a:solidFill>
          </a:ln>
          <a:effectLst>
            <a:reflection blurRad="6350" stA="50000" endA="300" endPos="90000" dir="5400000" sy="-100000" algn="bl" rotWithShape="0"/>
            <a:softEdge rad="127000"/>
          </a:effectLst>
        </p:spPr>
      </p:pic>
    </p:spTree>
    <p:extLst>
      <p:ext uri="{BB962C8B-B14F-4D97-AF65-F5344CB8AC3E}">
        <p14:creationId xmlns:p14="http://schemas.microsoft.com/office/powerpoint/2010/main" val="4187016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471" y="117031"/>
            <a:ext cx="8093365" cy="763525"/>
          </a:xfrm>
        </p:spPr>
        <p:txBody>
          <a:bodyPr>
            <a:normAutofit/>
          </a:bodyPr>
          <a:lstStyle/>
          <a:p>
            <a:r>
              <a:rPr lang="en-US" dirty="0">
                <a:solidFill>
                  <a:schemeClr val="bg2"/>
                </a:solidFill>
              </a:rPr>
              <a:t>What is Chatbot ?</a:t>
            </a:r>
          </a:p>
        </p:txBody>
      </p:sp>
      <p:sp>
        <p:nvSpPr>
          <p:cNvPr id="6" name="Content Placeholder 5"/>
          <p:cNvSpPr>
            <a:spLocks noGrp="1"/>
          </p:cNvSpPr>
          <p:nvPr>
            <p:ph sz="half" idx="2"/>
          </p:nvPr>
        </p:nvSpPr>
        <p:spPr>
          <a:xfrm>
            <a:off x="68580" y="975386"/>
            <a:ext cx="9022080" cy="3878580"/>
          </a:xfrm>
        </p:spPr>
        <p:txBody>
          <a:bodyPr>
            <a:noAutofit/>
          </a:bodyPr>
          <a:lstStyle/>
          <a:p>
            <a:pPr marL="114300" indent="0" algn="l">
              <a:lnSpc>
                <a:spcPct val="110000"/>
              </a:lnSpc>
              <a:spcAft>
                <a:spcPts val="1000"/>
              </a:spcAft>
              <a:buNone/>
            </a:pPr>
            <a:r>
              <a:rPr lang="en-US" sz="1800" dirty="0">
                <a:solidFill>
                  <a:schemeClr val="accent2">
                    <a:lumMod val="40000"/>
                    <a:lumOff val="60000"/>
                  </a:schemeClr>
                </a:solidFill>
                <a:effectLst/>
                <a:latin typeface="Calibri" panose="020F0502020204030204" pitchFamily="34" charset="0"/>
                <a:ea typeface="Times New Roman" panose="02020603050405020304" pitchFamily="18" charset="0"/>
                <a:cs typeface="Times New Roman" panose="02020603050405020304" pitchFamily="18" charset="0"/>
              </a:rPr>
              <a:t>1. Chatbot is a software or computer program that simu</a:t>
            </a:r>
            <a:r>
              <a:rPr lang="en-US" sz="1800" dirty="0">
                <a:solidFill>
                  <a:schemeClr val="accent2">
                    <a:lumMod val="40000"/>
                    <a:lumOff val="60000"/>
                  </a:schemeClr>
                </a:solidFill>
                <a:latin typeface="Calibri" panose="020F0502020204030204" pitchFamily="34" charset="0"/>
                <a:ea typeface="Times New Roman" panose="02020603050405020304" pitchFamily="18" charset="0"/>
                <a:cs typeface="Times New Roman" panose="02020603050405020304" pitchFamily="18" charset="0"/>
              </a:rPr>
              <a:t>lates human conversation or ‘’chatter’’ through text or voice.</a:t>
            </a:r>
          </a:p>
          <a:p>
            <a:pPr marL="114300" indent="0" algn="l">
              <a:lnSpc>
                <a:spcPct val="110000"/>
              </a:lnSpc>
              <a:spcAft>
                <a:spcPts val="1000"/>
              </a:spcAft>
              <a:buNone/>
            </a:pPr>
            <a:r>
              <a:rPr lang="en-US" sz="1800" dirty="0">
                <a:solidFill>
                  <a:schemeClr val="accent2">
                    <a:lumMod val="40000"/>
                    <a:lumOff val="60000"/>
                  </a:schemeClr>
                </a:solidFill>
                <a:latin typeface="Calibri" panose="020F0502020204030204" pitchFamily="34" charset="0"/>
                <a:ea typeface="Times New Roman" panose="02020603050405020304" pitchFamily="18" charset="0"/>
                <a:cs typeface="Times New Roman" panose="02020603050405020304" pitchFamily="18" charset="0"/>
              </a:rPr>
              <a:t> </a:t>
            </a:r>
          </a:p>
          <a:p>
            <a:pPr marL="114300" indent="0" algn="l">
              <a:lnSpc>
                <a:spcPct val="110000"/>
              </a:lnSpc>
              <a:spcAft>
                <a:spcPts val="1000"/>
              </a:spcAft>
              <a:buNone/>
            </a:pPr>
            <a:endParaRPr lang="en-US" sz="1800" dirty="0">
              <a:solidFill>
                <a:schemeClr val="accent2">
                  <a:lumMod val="40000"/>
                  <a:lumOff val="6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114300" indent="0" algn="l">
              <a:lnSpc>
                <a:spcPct val="110000"/>
              </a:lnSpc>
              <a:spcAft>
                <a:spcPts val="1000"/>
              </a:spcAft>
              <a:buNone/>
            </a:pPr>
            <a:endParaRPr lang="en-US" sz="1800" dirty="0">
              <a:solidFill>
                <a:schemeClr val="accent2">
                  <a:lumMod val="40000"/>
                  <a:lumOff val="6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114300" indent="0" algn="l">
              <a:lnSpc>
                <a:spcPct val="110000"/>
              </a:lnSpc>
              <a:spcAft>
                <a:spcPts val="1000"/>
              </a:spcAft>
              <a:buNone/>
            </a:pPr>
            <a:endParaRPr lang="en-US" sz="1800" dirty="0">
              <a:solidFill>
                <a:schemeClr val="accent2">
                  <a:lumMod val="40000"/>
                  <a:lumOff val="6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114300" indent="0" algn="l">
              <a:lnSpc>
                <a:spcPct val="110000"/>
              </a:lnSpc>
              <a:spcAft>
                <a:spcPts val="1000"/>
              </a:spcAft>
              <a:buNone/>
            </a:pPr>
            <a:r>
              <a:rPr lang="en-US" sz="1800" dirty="0">
                <a:solidFill>
                  <a:schemeClr val="accent2">
                    <a:lumMod val="40000"/>
                    <a:lumOff val="60000"/>
                  </a:schemeClr>
                </a:solidFill>
                <a:latin typeface="Calibri" panose="020F0502020204030204" pitchFamily="34" charset="0"/>
                <a:ea typeface="Times New Roman" panose="02020603050405020304" pitchFamily="18" charset="0"/>
                <a:cs typeface="Times New Roman" panose="02020603050405020304" pitchFamily="18" charset="0"/>
              </a:rPr>
              <a:t>2. Users in both business-to-consumer (B2C) and business-to-business (B2B) environments increasingly use chatbot virtual assistants to handle simple tasks. Chatbot assistants are cost-effective, better utilize support staff time, and provide customer service when live agents are unavailable.</a:t>
            </a:r>
            <a:endParaRPr lang="en-US" sz="1800" dirty="0">
              <a:solidFill>
                <a:srgbClr val="CC0099"/>
              </a:solidFill>
              <a:latin typeface="Calibri" panose="020F0502020204030204" pitchFamily="34" charset="0"/>
              <a:ea typeface="Times New Roman" panose="02020603050405020304" pitchFamily="18" charset="0"/>
              <a:cs typeface="Times New Roman" panose="02020603050405020304" pitchFamily="18" charset="0"/>
            </a:endParaRPr>
          </a:p>
          <a:p>
            <a:pPr marL="114300" indent="0" algn="l">
              <a:lnSpc>
                <a:spcPct val="110000"/>
              </a:lnSpc>
              <a:spcAft>
                <a:spcPts val="1000"/>
              </a:spcAft>
              <a:buNone/>
            </a:pPr>
            <a:endParaRPr lang="en-US" sz="1800" dirty="0">
              <a:solidFill>
                <a:srgbClr val="CC0099"/>
              </a:solidFill>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10000"/>
              </a:lnSpc>
              <a:spcAft>
                <a:spcPts val="1000"/>
              </a:spcAft>
            </a:pPr>
            <a:endParaRPr lang="en-IN" sz="1800" dirty="0">
              <a:solidFill>
                <a:srgbClr val="CC0099"/>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EF5D305-1F8E-5277-63D5-39CD3CAB4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3412" y="1353223"/>
            <a:ext cx="2824854" cy="2118640"/>
          </a:xfrm>
          <a:prstGeom prst="rect">
            <a:avLst/>
          </a:prstGeom>
          <a:ln w="3175">
            <a:solidFill>
              <a:schemeClr val="accent4">
                <a:lumMod val="20000"/>
                <a:lumOff val="80000"/>
              </a:schemeClr>
            </a:solidFill>
          </a:ln>
          <a:effectLst>
            <a:reflection blurRad="6350" stA="52000" endA="300" endPos="35000" dir="5400000" sy="-100000" algn="bl" rotWithShape="0"/>
            <a:softEdge rad="317500"/>
          </a:effectLst>
        </p:spPr>
      </p:pic>
      <p:pic>
        <p:nvPicPr>
          <p:cNvPr id="7" name="Picture 6">
            <a:extLst>
              <a:ext uri="{FF2B5EF4-FFF2-40B4-BE49-F238E27FC236}">
                <a16:creationId xmlns:a16="http://schemas.microsoft.com/office/drawing/2014/main" id="{90F87165-491B-7484-EF87-00CCDD4E62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5865" y="1922929"/>
            <a:ext cx="1401077" cy="1878388"/>
          </a:xfrm>
          <a:prstGeom prst="rect">
            <a:avLst/>
          </a:prstGeom>
        </p:spPr>
      </p:pic>
    </p:spTree>
    <p:extLst>
      <p:ext uri="{BB962C8B-B14F-4D97-AF65-F5344CB8AC3E}">
        <p14:creationId xmlns:p14="http://schemas.microsoft.com/office/powerpoint/2010/main" val="425213080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87B1-1245-40CC-9260-409D31EA9838}"/>
              </a:ext>
            </a:extLst>
          </p:cNvPr>
          <p:cNvSpPr>
            <a:spLocks noGrp="1"/>
          </p:cNvSpPr>
          <p:nvPr>
            <p:ph type="title"/>
          </p:nvPr>
        </p:nvSpPr>
        <p:spPr>
          <a:xfrm>
            <a:off x="55015" y="0"/>
            <a:ext cx="8246070" cy="763526"/>
          </a:xfrm>
        </p:spPr>
        <p:txBody>
          <a:bodyPr/>
          <a:lstStyle/>
          <a:p>
            <a:r>
              <a:rPr lang="en-US" dirty="0">
                <a:solidFill>
                  <a:schemeClr val="bg2"/>
                </a:solidFill>
              </a:rPr>
              <a:t>How does chatbot work?</a:t>
            </a:r>
            <a:endParaRPr lang="en-IN" dirty="0">
              <a:solidFill>
                <a:schemeClr val="bg2"/>
              </a:solidFill>
            </a:endParaRPr>
          </a:p>
        </p:txBody>
      </p:sp>
      <p:sp>
        <p:nvSpPr>
          <p:cNvPr id="3" name="Content Placeholder 2">
            <a:extLst>
              <a:ext uri="{FF2B5EF4-FFF2-40B4-BE49-F238E27FC236}">
                <a16:creationId xmlns:a16="http://schemas.microsoft.com/office/drawing/2014/main" id="{414249F3-F250-4C2D-A70C-A0BAA77995FA}"/>
              </a:ext>
            </a:extLst>
          </p:cNvPr>
          <p:cNvSpPr>
            <a:spLocks noGrp="1"/>
          </p:cNvSpPr>
          <p:nvPr>
            <p:ph idx="1"/>
          </p:nvPr>
        </p:nvSpPr>
        <p:spPr>
          <a:xfrm>
            <a:off x="582960" y="1388506"/>
            <a:ext cx="8246070" cy="3416980"/>
          </a:xfrm>
        </p:spPr>
        <p:txBody>
          <a:bodyPr>
            <a:normAutofit/>
          </a:bodyPr>
          <a:lstStyle/>
          <a:p>
            <a:pPr marL="0" indent="0">
              <a:buNone/>
            </a:pPr>
            <a:r>
              <a:rPr lang="en-US" sz="1800" dirty="0">
                <a:solidFill>
                  <a:schemeClr val="accent3">
                    <a:lumMod val="60000"/>
                    <a:lumOff val="40000"/>
                  </a:schemeClr>
                </a:solidFill>
              </a:rPr>
              <a:t>For the bot to provide the right response, a unique pattern must be present in the database (blockchain all topics). Hierarchical structures can be built using various combinations of trends. Our algorithms reduce the number of classifications.</a:t>
            </a:r>
            <a:endParaRPr lang="en-IN" sz="1800" dirty="0">
              <a:solidFill>
                <a:schemeClr val="accent3">
                  <a:lumMod val="60000"/>
                  <a:lumOff val="40000"/>
                </a:schemeClr>
              </a:solidFill>
            </a:endParaRPr>
          </a:p>
        </p:txBody>
      </p:sp>
      <p:pic>
        <p:nvPicPr>
          <p:cNvPr id="5" name="Picture 4">
            <a:extLst>
              <a:ext uri="{FF2B5EF4-FFF2-40B4-BE49-F238E27FC236}">
                <a16:creationId xmlns:a16="http://schemas.microsoft.com/office/drawing/2014/main" id="{0F527F4A-689A-712B-AE8A-4A809B9235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6836" y="2384713"/>
            <a:ext cx="2946812" cy="2210109"/>
          </a:xfrm>
          <a:prstGeom prst="rect">
            <a:avLst/>
          </a:prstGeom>
          <a:ln w="38100">
            <a:noFill/>
          </a:ln>
          <a:effectLst>
            <a:reflection blurRad="6350" stA="50000" endA="300" endPos="55000" dir="5400000" sy="-100000" algn="bl" rotWithShape="0"/>
            <a:softEdge rad="127000"/>
          </a:effectLst>
        </p:spPr>
      </p:pic>
      <p:pic>
        <p:nvPicPr>
          <p:cNvPr id="7" name="Picture 6">
            <a:extLst>
              <a:ext uri="{FF2B5EF4-FFF2-40B4-BE49-F238E27FC236}">
                <a16:creationId xmlns:a16="http://schemas.microsoft.com/office/drawing/2014/main" id="{2273FD75-C7C3-D5E8-6DE2-B5DC95D15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541751" y="3153970"/>
            <a:ext cx="2129703" cy="1094963"/>
          </a:xfrm>
          <a:prstGeom prst="rect">
            <a:avLst/>
          </a:prstGeom>
        </p:spPr>
      </p:pic>
    </p:spTree>
    <p:extLst>
      <p:ext uri="{BB962C8B-B14F-4D97-AF65-F5344CB8AC3E}">
        <p14:creationId xmlns:p14="http://schemas.microsoft.com/office/powerpoint/2010/main" val="4077913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87B1-1245-40CC-9260-409D31EA9838}"/>
              </a:ext>
            </a:extLst>
          </p:cNvPr>
          <p:cNvSpPr>
            <a:spLocks noGrp="1"/>
          </p:cNvSpPr>
          <p:nvPr>
            <p:ph type="title"/>
          </p:nvPr>
        </p:nvSpPr>
        <p:spPr>
          <a:xfrm>
            <a:off x="55015" y="0"/>
            <a:ext cx="8246070" cy="763526"/>
          </a:xfrm>
        </p:spPr>
        <p:txBody>
          <a:bodyPr/>
          <a:lstStyle/>
          <a:p>
            <a:r>
              <a:rPr lang="en-US" dirty="0"/>
              <a:t>Bot Training?</a:t>
            </a:r>
            <a:endParaRPr lang="en-IN" dirty="0"/>
          </a:p>
        </p:txBody>
      </p:sp>
      <p:sp>
        <p:nvSpPr>
          <p:cNvPr id="3" name="Content Placeholder 2">
            <a:extLst>
              <a:ext uri="{FF2B5EF4-FFF2-40B4-BE49-F238E27FC236}">
                <a16:creationId xmlns:a16="http://schemas.microsoft.com/office/drawing/2014/main" id="{414249F3-F250-4C2D-A70C-A0BAA77995FA}"/>
              </a:ext>
            </a:extLst>
          </p:cNvPr>
          <p:cNvSpPr>
            <a:spLocks noGrp="1"/>
          </p:cNvSpPr>
          <p:nvPr>
            <p:ph idx="1"/>
          </p:nvPr>
        </p:nvSpPr>
        <p:spPr>
          <a:xfrm>
            <a:off x="582960" y="1388506"/>
            <a:ext cx="8246070" cy="3416980"/>
          </a:xfrm>
        </p:spPr>
        <p:txBody>
          <a:bodyPr>
            <a:normAutofit/>
          </a:bodyPr>
          <a:lstStyle/>
          <a:p>
            <a:pPr algn="l" fontAlgn="base">
              <a:buFont typeface="Arial" panose="020B0604020202020204" pitchFamily="34" charset="0"/>
              <a:buChar char="•"/>
            </a:pPr>
            <a:r>
              <a:rPr lang="en-US" sz="1200" b="1" i="1" u="sng" dirty="0">
                <a:solidFill>
                  <a:schemeClr val="accent3">
                    <a:lumMod val="40000"/>
                    <a:lumOff val="60000"/>
                  </a:schemeClr>
                </a:solidFill>
                <a:effectLst/>
                <a:latin typeface="inherit"/>
              </a:rPr>
              <a:t>Manual Training</a:t>
            </a:r>
            <a:r>
              <a:rPr lang="en-US" sz="1200" b="0" i="0" dirty="0">
                <a:solidFill>
                  <a:schemeClr val="accent3">
                    <a:lumMod val="40000"/>
                    <a:lumOff val="60000"/>
                  </a:schemeClr>
                </a:solidFill>
                <a:effectLst/>
                <a:latin typeface="inherit"/>
              </a:rPr>
              <a:t>: Manual training entails the domain specialist compiling a list of commonly asked user questions and mapping out the answers. It enables the chatbot to identify the most relevant questions’ answers rapidly.</a:t>
            </a:r>
          </a:p>
          <a:p>
            <a:pPr algn="l" fontAlgn="base">
              <a:buFont typeface="Arial" panose="020B0604020202020204" pitchFamily="34" charset="0"/>
              <a:buChar char="•"/>
            </a:pPr>
            <a:endParaRPr lang="en-US" sz="1200" dirty="0">
              <a:solidFill>
                <a:schemeClr val="accent3">
                  <a:lumMod val="40000"/>
                  <a:lumOff val="60000"/>
                </a:schemeClr>
              </a:solidFill>
              <a:latin typeface="inherit"/>
            </a:endParaRPr>
          </a:p>
          <a:p>
            <a:pPr algn="l" fontAlgn="base">
              <a:buFont typeface="Arial" panose="020B0604020202020204" pitchFamily="34" charset="0"/>
              <a:buChar char="•"/>
            </a:pPr>
            <a:endParaRPr lang="en-US" sz="1200" b="0" i="0" dirty="0">
              <a:solidFill>
                <a:schemeClr val="accent3">
                  <a:lumMod val="40000"/>
                  <a:lumOff val="60000"/>
                </a:schemeClr>
              </a:solidFill>
              <a:effectLst/>
              <a:latin typeface="inherit"/>
            </a:endParaRPr>
          </a:p>
          <a:p>
            <a:pPr algn="l" fontAlgn="base">
              <a:buFont typeface="Arial" panose="020B0604020202020204" pitchFamily="34" charset="0"/>
              <a:buChar char="•"/>
            </a:pPr>
            <a:endParaRPr lang="en-US" sz="1200" dirty="0">
              <a:solidFill>
                <a:schemeClr val="accent3">
                  <a:lumMod val="40000"/>
                  <a:lumOff val="60000"/>
                </a:schemeClr>
              </a:solidFill>
              <a:latin typeface="inherit"/>
            </a:endParaRPr>
          </a:p>
          <a:p>
            <a:pPr algn="l" fontAlgn="base">
              <a:buFont typeface="Arial" panose="020B0604020202020204" pitchFamily="34" charset="0"/>
              <a:buChar char="•"/>
            </a:pPr>
            <a:endParaRPr lang="en-US" sz="1200" b="0" i="0" dirty="0">
              <a:solidFill>
                <a:schemeClr val="accent3">
                  <a:lumMod val="40000"/>
                  <a:lumOff val="60000"/>
                </a:schemeClr>
              </a:solidFill>
              <a:effectLst/>
              <a:latin typeface="inherit"/>
            </a:endParaRPr>
          </a:p>
          <a:p>
            <a:pPr algn="l" fontAlgn="base">
              <a:buFont typeface="Arial" panose="020B0604020202020204" pitchFamily="34" charset="0"/>
              <a:buChar char="•"/>
            </a:pPr>
            <a:endParaRPr lang="en-US" sz="1200" dirty="0">
              <a:solidFill>
                <a:schemeClr val="accent3">
                  <a:lumMod val="40000"/>
                  <a:lumOff val="60000"/>
                </a:schemeClr>
              </a:solidFill>
              <a:latin typeface="inherit"/>
            </a:endParaRPr>
          </a:p>
          <a:p>
            <a:pPr algn="l" fontAlgn="base">
              <a:buFont typeface="Arial" panose="020B0604020202020204" pitchFamily="34" charset="0"/>
              <a:buChar char="•"/>
            </a:pPr>
            <a:endParaRPr lang="en-US" sz="1200" b="0" i="0" dirty="0">
              <a:solidFill>
                <a:schemeClr val="accent3">
                  <a:lumMod val="40000"/>
                  <a:lumOff val="60000"/>
                </a:schemeClr>
              </a:solidFill>
              <a:effectLst/>
              <a:latin typeface="inherit"/>
            </a:endParaRPr>
          </a:p>
          <a:p>
            <a:pPr algn="l" fontAlgn="base">
              <a:buFont typeface="Arial" panose="020B0604020202020204" pitchFamily="34" charset="0"/>
              <a:buChar char="•"/>
            </a:pPr>
            <a:endParaRPr lang="en-US" sz="1200" dirty="0">
              <a:solidFill>
                <a:schemeClr val="accent3">
                  <a:lumMod val="40000"/>
                  <a:lumOff val="60000"/>
                </a:schemeClr>
              </a:solidFill>
              <a:latin typeface="inherit"/>
            </a:endParaRPr>
          </a:p>
          <a:p>
            <a:pPr algn="l" fontAlgn="base">
              <a:buFont typeface="Arial" panose="020B0604020202020204" pitchFamily="34" charset="0"/>
              <a:buChar char="•"/>
            </a:pPr>
            <a:endParaRPr lang="en-US" sz="1200" b="0" i="0" dirty="0">
              <a:solidFill>
                <a:schemeClr val="accent3">
                  <a:lumMod val="40000"/>
                  <a:lumOff val="60000"/>
                </a:schemeClr>
              </a:solidFill>
              <a:effectLst/>
              <a:latin typeface="inherit"/>
            </a:endParaRPr>
          </a:p>
          <a:p>
            <a:pPr algn="l" fontAlgn="base">
              <a:buFont typeface="Arial" panose="020B0604020202020204" pitchFamily="34" charset="0"/>
              <a:buChar char="•"/>
            </a:pPr>
            <a:endParaRPr lang="en-US" sz="1200" dirty="0">
              <a:solidFill>
                <a:schemeClr val="accent3">
                  <a:lumMod val="40000"/>
                  <a:lumOff val="60000"/>
                </a:schemeClr>
              </a:solidFill>
              <a:latin typeface="inherit"/>
            </a:endParaRPr>
          </a:p>
          <a:p>
            <a:pPr algn="l" fontAlgn="base">
              <a:buFont typeface="Arial" panose="020B0604020202020204" pitchFamily="34" charset="0"/>
              <a:buChar char="•"/>
            </a:pPr>
            <a:endParaRPr lang="en-US" sz="1200" b="0" i="0" dirty="0">
              <a:solidFill>
                <a:schemeClr val="accent3">
                  <a:lumMod val="40000"/>
                  <a:lumOff val="60000"/>
                </a:schemeClr>
              </a:solidFill>
              <a:effectLst/>
              <a:latin typeface="Raleway" pitchFamily="2" charset="0"/>
            </a:endParaRPr>
          </a:p>
          <a:p>
            <a:pPr algn="l" fontAlgn="base">
              <a:buFont typeface="Arial" panose="020B0604020202020204" pitchFamily="34" charset="0"/>
              <a:buChar char="•"/>
            </a:pPr>
            <a:r>
              <a:rPr lang="en-US" sz="1200" b="1" i="1" u="sng" dirty="0">
                <a:solidFill>
                  <a:schemeClr val="accent3">
                    <a:lumMod val="40000"/>
                    <a:lumOff val="60000"/>
                  </a:schemeClr>
                </a:solidFill>
                <a:effectLst/>
                <a:latin typeface="inherit"/>
              </a:rPr>
              <a:t>Automated Training</a:t>
            </a:r>
            <a:r>
              <a:rPr lang="en-US" sz="1200" b="0" i="0" dirty="0">
                <a:solidFill>
                  <a:schemeClr val="accent3">
                    <a:lumMod val="40000"/>
                    <a:lumOff val="60000"/>
                  </a:schemeClr>
                </a:solidFill>
                <a:effectLst/>
                <a:latin typeface="inherit"/>
              </a:rPr>
              <a:t>: Automated training entails sending business documents to the chatbot, such as policy documents and other Q&amp;A type documents, and instructing it to train itself. From these documents, the engine generates a list of questions and responses. The chatbot would then be able to respond with confidence.</a:t>
            </a:r>
            <a:endParaRPr lang="en-US" sz="1200" b="0" i="0" dirty="0">
              <a:solidFill>
                <a:schemeClr val="accent3">
                  <a:lumMod val="40000"/>
                  <a:lumOff val="60000"/>
                </a:schemeClr>
              </a:solidFill>
              <a:effectLst/>
              <a:latin typeface="Raleway" pitchFamily="2" charset="0"/>
            </a:endParaRPr>
          </a:p>
        </p:txBody>
      </p:sp>
      <p:pic>
        <p:nvPicPr>
          <p:cNvPr id="8" name="Picture 7">
            <a:extLst>
              <a:ext uri="{FF2B5EF4-FFF2-40B4-BE49-F238E27FC236}">
                <a16:creationId xmlns:a16="http://schemas.microsoft.com/office/drawing/2014/main" id="{B6B3D93F-6616-436B-3BB0-FBF9858940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0587" y="2001983"/>
            <a:ext cx="1469449" cy="1829578"/>
          </a:xfrm>
          <a:prstGeom prst="rect">
            <a:avLst/>
          </a:prstGeom>
          <a:ln w="3175">
            <a:solidFill>
              <a:schemeClr val="accent3">
                <a:lumMod val="40000"/>
                <a:lumOff val="60000"/>
              </a:schemeClr>
            </a:solidFill>
          </a:ln>
          <a:effectLst>
            <a:glow rad="63500">
              <a:schemeClr val="accent2">
                <a:satMod val="175000"/>
                <a:alpha val="40000"/>
              </a:schemeClr>
            </a:glow>
          </a:effectLst>
        </p:spPr>
      </p:pic>
    </p:spTree>
    <p:extLst>
      <p:ext uri="{BB962C8B-B14F-4D97-AF65-F5344CB8AC3E}">
        <p14:creationId xmlns:p14="http://schemas.microsoft.com/office/powerpoint/2010/main" val="2691777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11332-4683-43BD-AB9D-0F744B7B5ACA}"/>
              </a:ext>
            </a:extLst>
          </p:cNvPr>
          <p:cNvSpPr>
            <a:spLocks noGrp="1"/>
          </p:cNvSpPr>
          <p:nvPr>
            <p:ph type="title"/>
          </p:nvPr>
        </p:nvSpPr>
        <p:spPr>
          <a:xfrm>
            <a:off x="0" y="54188"/>
            <a:ext cx="5550332" cy="763526"/>
          </a:xfrm>
        </p:spPr>
        <p:txBody>
          <a:bodyPr/>
          <a:lstStyle/>
          <a:p>
            <a:r>
              <a:rPr lang="en-US" dirty="0">
                <a:solidFill>
                  <a:schemeClr val="bg2"/>
                </a:solidFill>
              </a:rPr>
              <a:t>Features of  a chatbot !</a:t>
            </a:r>
            <a:endParaRPr lang="en-IN" dirty="0">
              <a:solidFill>
                <a:schemeClr val="bg2"/>
              </a:solidFill>
            </a:endParaRPr>
          </a:p>
        </p:txBody>
      </p:sp>
      <p:sp>
        <p:nvSpPr>
          <p:cNvPr id="3" name="Content Placeholder 2">
            <a:extLst>
              <a:ext uri="{FF2B5EF4-FFF2-40B4-BE49-F238E27FC236}">
                <a16:creationId xmlns:a16="http://schemas.microsoft.com/office/drawing/2014/main" id="{6B92E2A6-8681-4DCF-B512-EFE805E37031}"/>
              </a:ext>
            </a:extLst>
          </p:cNvPr>
          <p:cNvSpPr>
            <a:spLocks noGrp="1"/>
          </p:cNvSpPr>
          <p:nvPr>
            <p:ph idx="1"/>
          </p:nvPr>
        </p:nvSpPr>
        <p:spPr>
          <a:xfrm>
            <a:off x="0" y="946608"/>
            <a:ext cx="9143999" cy="4142704"/>
          </a:xfrm>
        </p:spPr>
        <p:txBody>
          <a:bodyPr>
            <a:noAutofit/>
          </a:bodyPr>
          <a:lstStyle/>
          <a:p>
            <a:pPr marL="0" indent="0">
              <a:buNone/>
            </a:pPr>
            <a:r>
              <a:rPr lang="en-US" sz="1400" dirty="0">
                <a:solidFill>
                  <a:schemeClr val="accent6">
                    <a:lumMod val="60000"/>
                    <a:lumOff val="40000"/>
                  </a:schemeClr>
                </a:solidFill>
              </a:rPr>
              <a:t>24/7 Availability – Customers needn’t wait for the next available operator when chatbots are part of the communication strategy on a round-the-clock basis. </a:t>
            </a:r>
          </a:p>
          <a:p>
            <a:pPr marL="0" indent="0">
              <a:buNone/>
            </a:pPr>
            <a:endParaRPr lang="en-US" sz="1400" dirty="0">
              <a:solidFill>
                <a:schemeClr val="accent6">
                  <a:lumMod val="60000"/>
                  <a:lumOff val="40000"/>
                </a:schemeClr>
              </a:solidFill>
            </a:endParaRPr>
          </a:p>
          <a:p>
            <a:pPr>
              <a:buFont typeface="Wingdings" panose="05000000000000000000" pitchFamily="2" charset="2"/>
              <a:buChar char="ü"/>
            </a:pPr>
            <a:r>
              <a:rPr lang="en-US" sz="1400" i="1" dirty="0">
                <a:solidFill>
                  <a:srgbClr val="00B0F0"/>
                </a:solidFill>
              </a:rPr>
              <a:t>Instant Response </a:t>
            </a:r>
            <a:r>
              <a:rPr lang="en-US" sz="1400" dirty="0">
                <a:solidFill>
                  <a:schemeClr val="accent6">
                    <a:lumMod val="60000"/>
                    <a:lumOff val="40000"/>
                  </a:schemeClr>
                </a:solidFill>
              </a:rPr>
              <a:t>– </a:t>
            </a:r>
            <a:r>
              <a:rPr lang="en-US" sz="1400" dirty="0">
                <a:solidFill>
                  <a:schemeClr val="accent6">
                    <a:lumMod val="40000"/>
                    <a:lumOff val="60000"/>
                  </a:schemeClr>
                </a:solidFill>
              </a:rPr>
              <a:t>Chatbots can handle the queries of thousands of customers instantly as well as simultaneously and improve the average response time. </a:t>
            </a:r>
          </a:p>
          <a:p>
            <a:pPr>
              <a:buFont typeface="Wingdings" panose="05000000000000000000" pitchFamily="2" charset="2"/>
              <a:buChar char="ü"/>
            </a:pPr>
            <a:r>
              <a:rPr lang="en-US" sz="1400" i="1" dirty="0">
                <a:solidFill>
                  <a:srgbClr val="00B0F0"/>
                </a:solidFill>
              </a:rPr>
              <a:t>Consistency in Answers </a:t>
            </a:r>
            <a:r>
              <a:rPr lang="en-US" sz="1400" dirty="0">
                <a:solidFill>
                  <a:schemeClr val="accent6">
                    <a:lumMod val="60000"/>
                    <a:lumOff val="40000"/>
                  </a:schemeClr>
                </a:solidFill>
              </a:rPr>
              <a:t>– </a:t>
            </a:r>
            <a:r>
              <a:rPr lang="en-US" sz="1400" dirty="0">
                <a:solidFill>
                  <a:schemeClr val="accent6">
                    <a:lumMod val="40000"/>
                    <a:lumOff val="60000"/>
                  </a:schemeClr>
                </a:solidFill>
              </a:rPr>
              <a:t>The use of chatbots can help businesses maintain a great level of consistency in answers and improve customer experience with the brand.</a:t>
            </a:r>
          </a:p>
          <a:p>
            <a:pPr>
              <a:buFont typeface="Wingdings" panose="05000000000000000000" pitchFamily="2" charset="2"/>
              <a:buChar char="ü"/>
            </a:pPr>
            <a:r>
              <a:rPr lang="en-US" sz="1400" i="1" dirty="0">
                <a:solidFill>
                  <a:srgbClr val="00B0F0"/>
                </a:solidFill>
              </a:rPr>
              <a:t>Omni channel </a:t>
            </a:r>
            <a:r>
              <a:rPr lang="en-US" sz="1400" dirty="0">
                <a:solidFill>
                  <a:schemeClr val="accent6">
                    <a:lumMod val="60000"/>
                    <a:lumOff val="40000"/>
                  </a:schemeClr>
                </a:solidFill>
              </a:rPr>
              <a:t>– </a:t>
            </a:r>
            <a:r>
              <a:rPr lang="en-US" sz="1400" dirty="0">
                <a:solidFill>
                  <a:schemeClr val="accent6">
                    <a:lumMod val="40000"/>
                    <a:lumOff val="60000"/>
                  </a:schemeClr>
                </a:solidFill>
              </a:rPr>
              <a:t>AI-powered bots come with omnichannel messaging support features which help customers communicate with businesses through various channels such as websites, Facebook, etc.</a:t>
            </a:r>
          </a:p>
          <a:p>
            <a:pPr>
              <a:buFont typeface="Wingdings" panose="05000000000000000000" pitchFamily="2" charset="2"/>
              <a:buChar char="ü"/>
            </a:pPr>
            <a:r>
              <a:rPr lang="en-US" sz="1400" i="1" dirty="0">
                <a:solidFill>
                  <a:srgbClr val="00B0F0"/>
                </a:solidFill>
              </a:rPr>
              <a:t>Personalization</a:t>
            </a:r>
            <a:r>
              <a:rPr lang="en-US" sz="1400" dirty="0">
                <a:solidFill>
                  <a:schemeClr val="accent5">
                    <a:lumMod val="60000"/>
                    <a:lumOff val="40000"/>
                  </a:schemeClr>
                </a:solidFill>
              </a:rPr>
              <a:t> </a:t>
            </a:r>
            <a:r>
              <a:rPr lang="en-US" sz="1400" dirty="0">
                <a:solidFill>
                  <a:schemeClr val="accent6">
                    <a:lumMod val="60000"/>
                    <a:lumOff val="40000"/>
                  </a:schemeClr>
                </a:solidFill>
              </a:rPr>
              <a:t>– </a:t>
            </a:r>
            <a:r>
              <a:rPr lang="en-US" sz="1400" dirty="0">
                <a:solidFill>
                  <a:schemeClr val="accent6">
                    <a:lumMod val="40000"/>
                    <a:lumOff val="60000"/>
                  </a:schemeClr>
                </a:solidFill>
              </a:rPr>
              <a:t>Bots can ensure a touch of personalization by engaging customers with one-on-one conversations, maintaining a natural-sounding tone, and being good at interactive communication.</a:t>
            </a:r>
          </a:p>
          <a:p>
            <a:pPr>
              <a:buFont typeface="Wingdings" panose="05000000000000000000" pitchFamily="2" charset="2"/>
              <a:buChar char="ü"/>
            </a:pPr>
            <a:r>
              <a:rPr lang="en-US" sz="1400" i="1" dirty="0">
                <a:solidFill>
                  <a:srgbClr val="00B0F0"/>
                </a:solidFill>
              </a:rPr>
              <a:t>Multilingual</a:t>
            </a:r>
            <a:r>
              <a:rPr lang="en-US" sz="1400" dirty="0">
                <a:solidFill>
                  <a:schemeClr val="accent5">
                    <a:lumMod val="60000"/>
                    <a:lumOff val="40000"/>
                  </a:schemeClr>
                </a:solidFill>
              </a:rPr>
              <a:t> </a:t>
            </a:r>
            <a:r>
              <a:rPr lang="en-US" sz="1400" dirty="0">
                <a:solidFill>
                  <a:schemeClr val="accent6">
                    <a:lumMod val="60000"/>
                    <a:lumOff val="40000"/>
                  </a:schemeClr>
                </a:solidFill>
              </a:rPr>
              <a:t>– </a:t>
            </a:r>
            <a:r>
              <a:rPr lang="en-US" sz="1400" dirty="0">
                <a:solidFill>
                  <a:schemeClr val="accent6">
                    <a:lumMod val="40000"/>
                    <a:lumOff val="60000"/>
                  </a:schemeClr>
                </a:solidFill>
              </a:rPr>
              <a:t>Your business can program the sales bot to answer queries in the language of customers and expand the reach to new markets or territories.</a:t>
            </a:r>
          </a:p>
          <a:p>
            <a:pPr>
              <a:buFont typeface="Wingdings" panose="05000000000000000000" pitchFamily="2" charset="2"/>
              <a:buChar char="ü"/>
            </a:pPr>
            <a:r>
              <a:rPr lang="en-US" sz="1400" i="1" dirty="0">
                <a:solidFill>
                  <a:srgbClr val="00B0F0"/>
                </a:solidFill>
              </a:rPr>
              <a:t>Order without human help </a:t>
            </a:r>
            <a:r>
              <a:rPr lang="en-US" sz="1400" dirty="0">
                <a:solidFill>
                  <a:schemeClr val="accent6">
                    <a:lumMod val="60000"/>
                    <a:lumOff val="40000"/>
                  </a:schemeClr>
                </a:solidFill>
              </a:rPr>
              <a:t>– </a:t>
            </a:r>
            <a:r>
              <a:rPr lang="en-US" sz="1400" dirty="0">
                <a:solidFill>
                  <a:schemeClr val="accent6">
                    <a:lumMod val="40000"/>
                    <a:lumOff val="60000"/>
                  </a:schemeClr>
                </a:solidFill>
              </a:rPr>
              <a:t>Thanks to bots-driven automation, customers can book orders or do transactions without any human help.</a:t>
            </a:r>
            <a:endParaRPr lang="en-IN" sz="1400" dirty="0">
              <a:solidFill>
                <a:schemeClr val="accent6">
                  <a:lumMod val="40000"/>
                  <a:lumOff val="60000"/>
                </a:schemeClr>
              </a:solidFill>
            </a:endParaRPr>
          </a:p>
        </p:txBody>
      </p:sp>
    </p:spTree>
    <p:extLst>
      <p:ext uri="{BB962C8B-B14F-4D97-AF65-F5344CB8AC3E}">
        <p14:creationId xmlns:p14="http://schemas.microsoft.com/office/powerpoint/2010/main" val="236328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471" y="117031"/>
            <a:ext cx="6887111" cy="665751"/>
          </a:xfrm>
        </p:spPr>
        <p:txBody>
          <a:bodyPr>
            <a:normAutofit fontScale="90000"/>
          </a:bodyPr>
          <a:lstStyle/>
          <a:p>
            <a:r>
              <a:rPr lang="en-US" dirty="0"/>
              <a:t>Why should we use</a:t>
            </a:r>
            <a:br>
              <a:rPr lang="en-US" dirty="0"/>
            </a:br>
            <a:r>
              <a:rPr lang="en-US" dirty="0"/>
              <a:t> Blockchain?</a:t>
            </a:r>
          </a:p>
        </p:txBody>
      </p:sp>
      <p:sp>
        <p:nvSpPr>
          <p:cNvPr id="6" name="Content Placeholder 5"/>
          <p:cNvSpPr>
            <a:spLocks noGrp="1"/>
          </p:cNvSpPr>
          <p:nvPr>
            <p:ph sz="half" idx="2"/>
          </p:nvPr>
        </p:nvSpPr>
        <p:spPr>
          <a:xfrm>
            <a:off x="205740" y="1461656"/>
            <a:ext cx="8608807" cy="3634780"/>
          </a:xfrm>
        </p:spPr>
        <p:txBody>
          <a:bodyPr>
            <a:noAutofit/>
          </a:bodyPr>
          <a:lstStyle/>
          <a:p>
            <a:pPr marL="0" indent="0" algn="l">
              <a:buNone/>
            </a:pPr>
            <a:r>
              <a:rPr lang="en-US" sz="1100" b="0" i="0" dirty="0">
                <a:effectLst/>
                <a:latin typeface="-apple-system"/>
              </a:rPr>
              <a:t>The shop looks like this – you pay first and then the guy hands you your stuff. You pay him for the instant noodles, and you find that the shopkeeper just sits back down on his chair and does nothing</a:t>
            </a:r>
            <a:r>
              <a:rPr lang="en-US" sz="1100" b="0" i="0" dirty="0">
                <a:solidFill>
                  <a:srgbClr val="C9D1D9"/>
                </a:solidFill>
                <a:effectLst/>
                <a:latin typeface="-apple-system"/>
              </a:rPr>
              <a:t>.</a:t>
            </a:r>
          </a:p>
          <a:p>
            <a:pPr marL="0" indent="0" algn="l">
              <a:buNone/>
            </a:pPr>
            <a:endParaRPr lang="en-US" sz="1100" dirty="0">
              <a:solidFill>
                <a:srgbClr val="C9D1D9"/>
              </a:solidFill>
              <a:latin typeface="-apple-system"/>
            </a:endParaRPr>
          </a:p>
          <a:p>
            <a:pPr marL="0" indent="0" algn="l">
              <a:buNone/>
            </a:pPr>
            <a:endParaRPr lang="en-US" sz="1100" b="0" i="0" dirty="0">
              <a:solidFill>
                <a:srgbClr val="C9D1D9"/>
              </a:solidFill>
              <a:effectLst/>
              <a:latin typeface="-apple-system"/>
            </a:endParaRPr>
          </a:p>
          <a:p>
            <a:pPr algn="l">
              <a:buFont typeface="Wingdings" panose="05000000000000000000" pitchFamily="2" charset="2"/>
              <a:buChar char="Ø"/>
            </a:pPr>
            <a:r>
              <a:rPr lang="en-US" sz="1000" b="1" i="1" dirty="0">
                <a:solidFill>
                  <a:schemeClr val="accent6">
                    <a:lumMod val="75000"/>
                  </a:schemeClr>
                </a:solidFill>
                <a:effectLst/>
                <a:latin typeface="-apple-system"/>
              </a:rPr>
              <a:t>Me: </a:t>
            </a:r>
            <a:r>
              <a:rPr lang="en-US" sz="1000" b="0" i="0" dirty="0">
                <a:solidFill>
                  <a:srgbClr val="C9D1D9"/>
                </a:solidFill>
                <a:effectLst/>
                <a:latin typeface="-apple-system"/>
              </a:rPr>
              <a:t>“Give me the noodles!”</a:t>
            </a:r>
          </a:p>
          <a:p>
            <a:pPr algn="l">
              <a:buFont typeface="Wingdings" panose="05000000000000000000" pitchFamily="2" charset="2"/>
              <a:buChar char="Ø"/>
            </a:pPr>
            <a:r>
              <a:rPr lang="en-US" sz="1000" b="0" i="1" dirty="0">
                <a:solidFill>
                  <a:schemeClr val="accent6">
                    <a:lumMod val="75000"/>
                  </a:schemeClr>
                </a:solidFill>
                <a:effectLst/>
                <a:latin typeface="-apple-system"/>
              </a:rPr>
              <a:t>Shop owner</a:t>
            </a:r>
            <a:r>
              <a:rPr lang="en-US" sz="1000" b="0" i="0" dirty="0">
                <a:solidFill>
                  <a:schemeClr val="accent6">
                    <a:lumMod val="75000"/>
                  </a:schemeClr>
                </a:solidFill>
                <a:effectLst/>
                <a:latin typeface="-apple-system"/>
              </a:rPr>
              <a:t>: </a:t>
            </a:r>
            <a:r>
              <a:rPr lang="en-US" sz="1000" b="0" i="0" dirty="0">
                <a:solidFill>
                  <a:srgbClr val="C9D1D9"/>
                </a:solidFill>
                <a:effectLst/>
                <a:latin typeface="-apple-system"/>
              </a:rPr>
              <a:t>“Sure, that’ll be ₹20.”</a:t>
            </a:r>
          </a:p>
          <a:p>
            <a:pPr algn="l">
              <a:buFont typeface="Wingdings" panose="05000000000000000000" pitchFamily="2" charset="2"/>
              <a:buChar char="Ø"/>
            </a:pPr>
            <a:r>
              <a:rPr lang="en-US" sz="1000" b="1" i="1" dirty="0">
                <a:solidFill>
                  <a:schemeClr val="accent6">
                    <a:lumMod val="75000"/>
                  </a:schemeClr>
                </a:solidFill>
                <a:effectLst/>
                <a:latin typeface="-apple-system"/>
              </a:rPr>
              <a:t>Me: </a:t>
            </a:r>
            <a:r>
              <a:rPr lang="en-US" sz="1000" b="0" i="0" dirty="0">
                <a:solidFill>
                  <a:srgbClr val="C9D1D9"/>
                </a:solidFill>
                <a:effectLst/>
                <a:latin typeface="-apple-system"/>
              </a:rPr>
              <a:t>“I just paid you!” </a:t>
            </a:r>
          </a:p>
          <a:p>
            <a:pPr algn="l">
              <a:buFont typeface="Wingdings" panose="05000000000000000000" pitchFamily="2" charset="2"/>
              <a:buChar char="Ø"/>
            </a:pPr>
            <a:r>
              <a:rPr lang="en-US" sz="1000" b="0" i="1" dirty="0">
                <a:solidFill>
                  <a:schemeClr val="accent6">
                    <a:lumMod val="75000"/>
                  </a:schemeClr>
                </a:solidFill>
                <a:effectLst/>
                <a:latin typeface="-apple-system"/>
              </a:rPr>
              <a:t>Shop owner: </a:t>
            </a:r>
            <a:r>
              <a:rPr lang="en-US" sz="1000" b="0" i="0" dirty="0">
                <a:solidFill>
                  <a:srgbClr val="C9D1D9"/>
                </a:solidFill>
                <a:effectLst/>
                <a:latin typeface="-apple-system"/>
              </a:rPr>
              <a:t>“When? No, you didn’t.”</a:t>
            </a:r>
          </a:p>
          <a:p>
            <a:pPr algn="l">
              <a:buFont typeface="Arial" panose="020B0604020202020204" pitchFamily="34" charset="0"/>
              <a:buChar char="•"/>
            </a:pPr>
            <a:endParaRPr lang="en-US" sz="1100" dirty="0">
              <a:solidFill>
                <a:srgbClr val="C9D1D9"/>
              </a:solidFill>
              <a:latin typeface="-apple-system"/>
            </a:endParaRPr>
          </a:p>
          <a:p>
            <a:pPr algn="l">
              <a:buFont typeface="Arial" panose="020B0604020202020204" pitchFamily="34" charset="0"/>
              <a:buChar char="•"/>
            </a:pPr>
            <a:endParaRPr lang="en-US" sz="1100" dirty="0">
              <a:solidFill>
                <a:srgbClr val="C9D1D9"/>
              </a:solidFill>
              <a:latin typeface="-apple-system"/>
            </a:endParaRPr>
          </a:p>
          <a:p>
            <a:pPr algn="l">
              <a:buFont typeface="Arial" panose="020B0604020202020204" pitchFamily="34" charset="0"/>
              <a:buChar char="•"/>
            </a:pPr>
            <a:endParaRPr lang="en-US" sz="1100" dirty="0">
              <a:solidFill>
                <a:srgbClr val="C9D1D9"/>
              </a:solidFill>
              <a:latin typeface="-apple-system"/>
            </a:endParaRPr>
          </a:p>
          <a:p>
            <a:pPr algn="l">
              <a:buFont typeface="Arial" panose="020B0604020202020204" pitchFamily="34" charset="0"/>
              <a:buChar char="•"/>
            </a:pPr>
            <a:endParaRPr lang="en-US" sz="1100" dirty="0">
              <a:solidFill>
                <a:srgbClr val="C9D1D9"/>
              </a:solidFill>
              <a:latin typeface="-apple-system"/>
            </a:endParaRPr>
          </a:p>
          <a:p>
            <a:pPr algn="l">
              <a:buFont typeface="Arial" panose="020B0604020202020204" pitchFamily="34" charset="0"/>
              <a:buChar char="•"/>
            </a:pPr>
            <a:endParaRPr lang="en-US" sz="1100" dirty="0">
              <a:solidFill>
                <a:srgbClr val="C9D1D9"/>
              </a:solidFill>
              <a:latin typeface="-apple-system"/>
            </a:endParaRPr>
          </a:p>
          <a:p>
            <a:pPr algn="l">
              <a:buFont typeface="Arial" panose="020B0604020202020204" pitchFamily="34" charset="0"/>
              <a:buChar char="•"/>
            </a:pPr>
            <a:endParaRPr lang="en-US" sz="1100" dirty="0">
              <a:solidFill>
                <a:srgbClr val="C9D1D9"/>
              </a:solidFill>
              <a:latin typeface="-apple-system"/>
            </a:endParaRPr>
          </a:p>
          <a:p>
            <a:pPr marL="0" indent="0" algn="l">
              <a:buNone/>
            </a:pPr>
            <a:r>
              <a:rPr lang="en-US" sz="1100" b="1" i="0" dirty="0">
                <a:solidFill>
                  <a:schemeClr val="accent3">
                    <a:lumMod val="40000"/>
                    <a:lumOff val="60000"/>
                  </a:schemeClr>
                </a:solidFill>
                <a:effectLst/>
                <a:latin typeface="-apple-system"/>
              </a:rPr>
              <a:t>Other than calling the police or starting a fight, you would have no recourse.</a:t>
            </a:r>
          </a:p>
          <a:p>
            <a:pPr marL="0" indent="0" algn="l">
              <a:buNone/>
            </a:pPr>
            <a:r>
              <a:rPr lang="en-US" sz="1100" b="1" i="0" dirty="0">
                <a:solidFill>
                  <a:schemeClr val="accent3">
                    <a:lumMod val="40000"/>
                    <a:lumOff val="60000"/>
                  </a:schemeClr>
                </a:solidFill>
                <a:effectLst/>
                <a:latin typeface="-apple-system"/>
              </a:rPr>
              <a:t>The problem here was that you had to trust a human to do his part after you did yours.</a:t>
            </a:r>
          </a:p>
          <a:p>
            <a:pPr marL="0" indent="0" algn="l">
              <a:buNone/>
            </a:pPr>
            <a:r>
              <a:rPr lang="en-US" sz="1100" b="1" i="0" dirty="0">
                <a:solidFill>
                  <a:schemeClr val="accent3">
                    <a:lumMod val="40000"/>
                    <a:lumOff val="60000"/>
                  </a:schemeClr>
                </a:solidFill>
                <a:effectLst/>
                <a:latin typeface="-apple-system"/>
              </a:rPr>
              <a:t>While people generally do their part in an implied contract like this one (the contract here was “I give you the stuff after you pay me”), relying on humans, to be honest, is not an ironclad solution and people get cheated every once in a while.</a:t>
            </a:r>
          </a:p>
          <a:p>
            <a:pPr marL="0" indent="0" algn="l">
              <a:buNone/>
            </a:pPr>
            <a:endParaRPr lang="en-US" sz="1100" b="0" i="0" dirty="0">
              <a:solidFill>
                <a:srgbClr val="C9D1D9"/>
              </a:solidFill>
              <a:effectLst/>
              <a:latin typeface="-apple-system"/>
            </a:endParaRPr>
          </a:p>
          <a:p>
            <a:pPr algn="l">
              <a:buFont typeface="Arial" panose="020B0604020202020204" pitchFamily="34" charset="0"/>
              <a:buChar char="•"/>
            </a:pPr>
            <a:endParaRPr lang="en-US" sz="1000" b="0" i="0" dirty="0">
              <a:solidFill>
                <a:srgbClr val="C9D1D9"/>
              </a:solidFill>
              <a:effectLst/>
              <a:latin typeface="-apple-system"/>
            </a:endParaRPr>
          </a:p>
          <a:p>
            <a:pPr algn="l"/>
            <a:endParaRPr lang="en-US" sz="1100" b="0" i="0" dirty="0">
              <a:solidFill>
                <a:srgbClr val="C9D1D9"/>
              </a:solidFill>
              <a:effectLst/>
              <a:latin typeface="-apple-system"/>
            </a:endParaRPr>
          </a:p>
        </p:txBody>
      </p:sp>
      <p:sp>
        <p:nvSpPr>
          <p:cNvPr id="5" name="TextBox 4">
            <a:extLst>
              <a:ext uri="{FF2B5EF4-FFF2-40B4-BE49-F238E27FC236}">
                <a16:creationId xmlns:a16="http://schemas.microsoft.com/office/drawing/2014/main" id="{47379AE1-6EF1-C7ED-0270-A4D4682CC133}"/>
              </a:ext>
            </a:extLst>
          </p:cNvPr>
          <p:cNvSpPr txBox="1"/>
          <p:nvPr/>
        </p:nvSpPr>
        <p:spPr>
          <a:xfrm>
            <a:off x="367145" y="975937"/>
            <a:ext cx="5129646" cy="369332"/>
          </a:xfrm>
          <a:prstGeom prst="rect">
            <a:avLst/>
          </a:prstGeom>
          <a:noFill/>
        </p:spPr>
        <p:txBody>
          <a:bodyPr wrap="square">
            <a:spAutoFit/>
          </a:bodyPr>
          <a:lstStyle/>
          <a:p>
            <a:r>
              <a:rPr lang="en-US" b="1" dirty="0">
                <a:solidFill>
                  <a:schemeClr val="accent3">
                    <a:lumMod val="75000"/>
                  </a:schemeClr>
                </a:solidFill>
                <a:latin typeface="Bahnschrift Light SemiCondensed" panose="020B0502040204020203" pitchFamily="34" charset="0"/>
              </a:rPr>
              <a:t>Example</a:t>
            </a:r>
            <a:endParaRPr lang="en-IN" b="1" dirty="0">
              <a:solidFill>
                <a:schemeClr val="accent3">
                  <a:lumMod val="75000"/>
                </a:schemeClr>
              </a:solidFill>
              <a:latin typeface="Bahnschrift Light SemiCondensed" panose="020B0502040204020203" pitchFamily="34" charset="0"/>
            </a:endParaRPr>
          </a:p>
        </p:txBody>
      </p:sp>
      <p:pic>
        <p:nvPicPr>
          <p:cNvPr id="9" name="Picture 8">
            <a:extLst>
              <a:ext uri="{FF2B5EF4-FFF2-40B4-BE49-F238E27FC236}">
                <a16:creationId xmlns:a16="http://schemas.microsoft.com/office/drawing/2014/main" id="{BA198E72-89DE-D037-29FD-B9676BE563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9889" y="1767025"/>
            <a:ext cx="2902528" cy="2902528"/>
          </a:xfrm>
          <a:prstGeom prst="rect">
            <a:avLst/>
          </a:prstGeom>
          <a:effectLst>
            <a:glow rad="101600">
              <a:schemeClr val="accent3">
                <a:satMod val="175000"/>
                <a:alpha val="40000"/>
              </a:schemeClr>
            </a:glow>
          </a:effectLst>
        </p:spPr>
      </p:pic>
      <p:pic>
        <p:nvPicPr>
          <p:cNvPr id="11" name="Picture 10">
            <a:extLst>
              <a:ext uri="{FF2B5EF4-FFF2-40B4-BE49-F238E27FC236}">
                <a16:creationId xmlns:a16="http://schemas.microsoft.com/office/drawing/2014/main" id="{B216E0CD-9CE2-1408-81D4-F1A29C2B1C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6161" y="1827523"/>
            <a:ext cx="3707457" cy="1987503"/>
          </a:xfrm>
          <a:prstGeom prst="rect">
            <a:avLst/>
          </a:prstGeom>
          <a:ln w="19050">
            <a:noFill/>
          </a:ln>
          <a:effectLst>
            <a:softEdge rad="127000"/>
          </a:effectLst>
        </p:spPr>
      </p:pic>
    </p:spTree>
    <p:extLst>
      <p:ext uri="{BB962C8B-B14F-4D97-AF65-F5344CB8AC3E}">
        <p14:creationId xmlns:p14="http://schemas.microsoft.com/office/powerpoint/2010/main" val="1830716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EF83-8FCD-3BC5-C792-0393AE91EE41}"/>
              </a:ext>
            </a:extLst>
          </p:cNvPr>
          <p:cNvSpPr>
            <a:spLocks noGrp="1"/>
          </p:cNvSpPr>
          <p:nvPr>
            <p:ph type="title"/>
          </p:nvPr>
        </p:nvSpPr>
        <p:spPr/>
        <p:txBody>
          <a:bodyPr>
            <a:normAutofit/>
          </a:bodyPr>
          <a:lstStyle/>
          <a:p>
            <a:r>
              <a:rPr lang="en-IN" sz="3000" dirty="0">
                <a:solidFill>
                  <a:schemeClr val="bg2"/>
                </a:solidFill>
              </a:rPr>
              <a:t>What Tools We’re Using ?</a:t>
            </a:r>
          </a:p>
        </p:txBody>
      </p:sp>
      <p:sp>
        <p:nvSpPr>
          <p:cNvPr id="3" name="Content Placeholder 2">
            <a:extLst>
              <a:ext uri="{FF2B5EF4-FFF2-40B4-BE49-F238E27FC236}">
                <a16:creationId xmlns:a16="http://schemas.microsoft.com/office/drawing/2014/main" id="{EC24FA06-46F8-F397-B838-0E32131C9530}"/>
              </a:ext>
            </a:extLst>
          </p:cNvPr>
          <p:cNvSpPr>
            <a:spLocks noGrp="1"/>
          </p:cNvSpPr>
          <p:nvPr>
            <p:ph idx="1"/>
          </p:nvPr>
        </p:nvSpPr>
        <p:spPr>
          <a:xfrm>
            <a:off x="224119" y="2966502"/>
            <a:ext cx="8246070" cy="2109763"/>
          </a:xfrm>
        </p:spPr>
        <p:txBody>
          <a:bodyPr>
            <a:normAutofit/>
          </a:bodyPr>
          <a:lstStyle/>
          <a:p>
            <a:pPr algn="l" fontAlgn="base">
              <a:buFont typeface="Courier New" panose="02070309020205020404" pitchFamily="49" charset="0"/>
              <a:buChar char="o"/>
            </a:pPr>
            <a:r>
              <a:rPr lang="en-US" sz="1400" b="1" i="1" dirty="0">
                <a:solidFill>
                  <a:srgbClr val="FF856D"/>
                </a:solidFill>
                <a:effectLst/>
                <a:latin typeface="inherit"/>
              </a:rPr>
              <a:t>Python</a:t>
            </a:r>
            <a:r>
              <a:rPr lang="en-US" sz="1400" i="0" dirty="0">
                <a:solidFill>
                  <a:schemeClr val="accent5">
                    <a:lumMod val="60000"/>
                    <a:lumOff val="40000"/>
                  </a:schemeClr>
                </a:solidFill>
                <a:effectLst/>
                <a:latin typeface="inherit"/>
              </a:rPr>
              <a:t> – </a:t>
            </a:r>
            <a:r>
              <a:rPr lang="en-US" sz="1400" i="0" dirty="0">
                <a:solidFill>
                  <a:schemeClr val="accent5">
                    <a:lumMod val="40000"/>
                    <a:lumOff val="60000"/>
                  </a:schemeClr>
                </a:solidFill>
                <a:effectLst/>
                <a:latin typeface="inherit"/>
              </a:rPr>
              <a:t>A programming language used to build an architecture of our future chatbot</a:t>
            </a:r>
          </a:p>
          <a:p>
            <a:pPr algn="l" fontAlgn="base">
              <a:buFont typeface="Courier New" panose="02070309020205020404" pitchFamily="49" charset="0"/>
              <a:buChar char="o"/>
            </a:pPr>
            <a:r>
              <a:rPr lang="en-US" sz="1400" b="1" i="1" dirty="0">
                <a:solidFill>
                  <a:srgbClr val="FF856D"/>
                </a:solidFill>
                <a:effectLst/>
                <a:latin typeface="inherit"/>
              </a:rPr>
              <a:t>Pandas</a:t>
            </a:r>
            <a:r>
              <a:rPr lang="en-US" sz="1400" i="0" dirty="0">
                <a:solidFill>
                  <a:schemeClr val="accent5">
                    <a:lumMod val="60000"/>
                    <a:lumOff val="40000"/>
                  </a:schemeClr>
                </a:solidFill>
                <a:effectLst/>
                <a:latin typeface="inherit"/>
              </a:rPr>
              <a:t> – </a:t>
            </a:r>
            <a:r>
              <a:rPr lang="en-US" sz="1400" i="0" dirty="0">
                <a:solidFill>
                  <a:schemeClr val="accent5">
                    <a:lumMod val="40000"/>
                    <a:lumOff val="60000"/>
                  </a:schemeClr>
                </a:solidFill>
                <a:effectLst/>
                <a:latin typeface="inherit"/>
              </a:rPr>
              <a:t>A software library is written for the Python programming language for data manipulation and analysis </a:t>
            </a:r>
          </a:p>
          <a:p>
            <a:pPr algn="l" fontAlgn="base">
              <a:buFont typeface="Courier New" panose="02070309020205020404" pitchFamily="49" charset="0"/>
              <a:buChar char="o"/>
            </a:pPr>
            <a:r>
              <a:rPr lang="en-US" sz="1400" b="1" i="1" dirty="0">
                <a:solidFill>
                  <a:srgbClr val="FF856D"/>
                </a:solidFill>
                <a:effectLst/>
                <a:latin typeface="inherit"/>
              </a:rPr>
              <a:t>Twilio</a:t>
            </a:r>
            <a:r>
              <a:rPr lang="en-US" sz="1400" i="0" dirty="0">
                <a:solidFill>
                  <a:schemeClr val="accent5">
                    <a:lumMod val="60000"/>
                    <a:lumOff val="40000"/>
                  </a:schemeClr>
                </a:solidFill>
                <a:effectLst/>
                <a:latin typeface="inherit"/>
              </a:rPr>
              <a:t> – </a:t>
            </a:r>
            <a:r>
              <a:rPr lang="en-US" sz="1400" i="0" dirty="0">
                <a:solidFill>
                  <a:schemeClr val="accent5">
                    <a:lumMod val="40000"/>
                    <a:lumOff val="60000"/>
                  </a:schemeClr>
                </a:solidFill>
                <a:effectLst/>
                <a:latin typeface="inherit"/>
              </a:rPr>
              <a:t>Allows software developers to programmatically make and receive phone calls, send and receive text messages, and perform other communication functions using its web service APIs</a:t>
            </a:r>
          </a:p>
          <a:p>
            <a:pPr algn="l" fontAlgn="base">
              <a:buFont typeface="Courier New" panose="02070309020205020404" pitchFamily="49" charset="0"/>
              <a:buChar char="o"/>
            </a:pPr>
            <a:r>
              <a:rPr lang="en-US" sz="1400" b="1" i="1" dirty="0">
                <a:solidFill>
                  <a:srgbClr val="FF856D"/>
                </a:solidFill>
                <a:effectLst/>
                <a:latin typeface="inherit"/>
              </a:rPr>
              <a:t>TensorFlow</a:t>
            </a:r>
            <a:r>
              <a:rPr lang="en-US" sz="1400" i="0" dirty="0">
                <a:solidFill>
                  <a:schemeClr val="accent5">
                    <a:lumMod val="60000"/>
                    <a:lumOff val="40000"/>
                  </a:schemeClr>
                </a:solidFill>
                <a:effectLst/>
                <a:latin typeface="inherit"/>
              </a:rPr>
              <a:t> </a:t>
            </a:r>
            <a:r>
              <a:rPr lang="en-US" sz="1400" i="0" dirty="0">
                <a:solidFill>
                  <a:srgbClr val="00B0F0"/>
                </a:solidFill>
                <a:effectLst/>
                <a:latin typeface="inherit"/>
              </a:rPr>
              <a:t>– </a:t>
            </a:r>
            <a:r>
              <a:rPr lang="en-US" sz="1400" i="0" dirty="0">
                <a:solidFill>
                  <a:schemeClr val="accent5">
                    <a:lumMod val="40000"/>
                    <a:lumOff val="60000"/>
                  </a:schemeClr>
                </a:solidFill>
                <a:effectLst/>
                <a:latin typeface="inherit"/>
              </a:rPr>
              <a:t>A library that is often used for the machine learning and neural networks tasks</a:t>
            </a:r>
          </a:p>
          <a:p>
            <a:pPr algn="l" fontAlgn="base">
              <a:buFont typeface="Courier New" panose="02070309020205020404" pitchFamily="49" charset="0"/>
              <a:buChar char="o"/>
            </a:pPr>
            <a:r>
              <a:rPr lang="en-US" sz="1400" b="1" i="1" dirty="0">
                <a:solidFill>
                  <a:srgbClr val="FF856D"/>
                </a:solidFill>
                <a:effectLst/>
                <a:latin typeface="inherit"/>
              </a:rPr>
              <a:t>SpaCy</a:t>
            </a:r>
            <a:r>
              <a:rPr lang="en-US" sz="1400" i="0" dirty="0">
                <a:solidFill>
                  <a:schemeClr val="accent5">
                    <a:lumMod val="60000"/>
                    <a:lumOff val="40000"/>
                  </a:schemeClr>
                </a:solidFill>
                <a:effectLst/>
                <a:latin typeface="inherit"/>
              </a:rPr>
              <a:t> – </a:t>
            </a:r>
            <a:r>
              <a:rPr lang="en-US" sz="1400" i="0" dirty="0">
                <a:solidFill>
                  <a:schemeClr val="accent5">
                    <a:lumMod val="40000"/>
                    <a:lumOff val="60000"/>
                  </a:schemeClr>
                </a:solidFill>
                <a:effectLst/>
                <a:latin typeface="inherit"/>
              </a:rPr>
              <a:t>An open-source software library for advanced natural language processing</a:t>
            </a:r>
          </a:p>
          <a:p>
            <a:pPr algn="l" fontAlgn="base">
              <a:buFont typeface="Courier New" panose="02070309020205020404" pitchFamily="49" charset="0"/>
              <a:buChar char="o"/>
            </a:pPr>
            <a:r>
              <a:rPr lang="en-US" sz="1400" b="1" i="1" dirty="0">
                <a:solidFill>
                  <a:srgbClr val="FF856D"/>
                </a:solidFill>
                <a:effectLst/>
                <a:latin typeface="inherit"/>
              </a:rPr>
              <a:t>Telegram, Viber, or Hangouts APIs </a:t>
            </a:r>
            <a:r>
              <a:rPr lang="en-US" sz="1400" i="0" dirty="0">
                <a:solidFill>
                  <a:schemeClr val="accent5">
                    <a:lumMod val="60000"/>
                    <a:lumOff val="40000"/>
                  </a:schemeClr>
                </a:solidFill>
                <a:effectLst/>
                <a:latin typeface="inherit"/>
              </a:rPr>
              <a:t>– </a:t>
            </a:r>
            <a:r>
              <a:rPr lang="en-US" sz="1400" i="0" dirty="0">
                <a:solidFill>
                  <a:schemeClr val="accent5">
                    <a:lumMod val="40000"/>
                    <a:lumOff val="60000"/>
                  </a:schemeClr>
                </a:solidFill>
                <a:effectLst/>
                <a:latin typeface="inherit"/>
              </a:rPr>
              <a:t>To connect chatbot to your messengers or websites</a:t>
            </a:r>
            <a:endParaRPr lang="en-IN" sz="1800" dirty="0">
              <a:solidFill>
                <a:schemeClr val="accent6">
                  <a:lumMod val="60000"/>
                  <a:lumOff val="40000"/>
                </a:schemeClr>
              </a:solidFill>
            </a:endParaRPr>
          </a:p>
          <a:p>
            <a:pPr lvl="1"/>
            <a:endParaRPr lang="en-IN" sz="1800" dirty="0">
              <a:solidFill>
                <a:schemeClr val="accent6">
                  <a:lumMod val="60000"/>
                  <a:lumOff val="40000"/>
                </a:schemeClr>
              </a:solidFill>
            </a:endParaRPr>
          </a:p>
          <a:p>
            <a:pPr marL="457200" lvl="1" indent="0">
              <a:buNone/>
            </a:pPr>
            <a:endParaRPr lang="en-IN" sz="1800" dirty="0">
              <a:solidFill>
                <a:schemeClr val="accent6">
                  <a:lumMod val="60000"/>
                  <a:lumOff val="40000"/>
                </a:schemeClr>
              </a:solidFill>
            </a:endParaRPr>
          </a:p>
        </p:txBody>
      </p:sp>
      <p:pic>
        <p:nvPicPr>
          <p:cNvPr id="6" name="Picture 5">
            <a:extLst>
              <a:ext uri="{FF2B5EF4-FFF2-40B4-BE49-F238E27FC236}">
                <a16:creationId xmlns:a16="http://schemas.microsoft.com/office/drawing/2014/main" id="{84D134FD-6397-0561-C629-F3DA4E5946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9691" y="1102897"/>
            <a:ext cx="4001315" cy="1765643"/>
          </a:xfrm>
          <a:prstGeom prst="rect">
            <a:avLst/>
          </a:prstGeom>
          <a:ln w="3175">
            <a:solidFill>
              <a:schemeClr val="tx2">
                <a:lumMod val="40000"/>
                <a:lumOff val="60000"/>
              </a:schemeClr>
            </a:solidFill>
          </a:ln>
          <a:effectLst>
            <a:reflection blurRad="6350" stA="50000" endA="300" endPos="55000" dir="5400000" sy="-100000" algn="bl" rotWithShape="0"/>
            <a:softEdge rad="127000"/>
          </a:effectLst>
        </p:spPr>
      </p:pic>
    </p:spTree>
    <p:extLst>
      <p:ext uri="{BB962C8B-B14F-4D97-AF65-F5344CB8AC3E}">
        <p14:creationId xmlns:p14="http://schemas.microsoft.com/office/powerpoint/2010/main" val="3196904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EF83-8FCD-3BC5-C792-0393AE91EE41}"/>
              </a:ext>
            </a:extLst>
          </p:cNvPr>
          <p:cNvSpPr>
            <a:spLocks noGrp="1"/>
          </p:cNvSpPr>
          <p:nvPr>
            <p:ph type="title"/>
          </p:nvPr>
        </p:nvSpPr>
        <p:spPr/>
        <p:txBody>
          <a:bodyPr>
            <a:normAutofit/>
          </a:bodyPr>
          <a:lstStyle/>
          <a:p>
            <a:r>
              <a:rPr lang="en-IN" sz="3000" dirty="0">
                <a:solidFill>
                  <a:schemeClr val="bg2"/>
                </a:solidFill>
              </a:rPr>
              <a:t>Testing and benefits?</a:t>
            </a:r>
          </a:p>
        </p:txBody>
      </p:sp>
      <p:sp>
        <p:nvSpPr>
          <p:cNvPr id="3" name="Content Placeholder 2">
            <a:extLst>
              <a:ext uri="{FF2B5EF4-FFF2-40B4-BE49-F238E27FC236}">
                <a16:creationId xmlns:a16="http://schemas.microsoft.com/office/drawing/2014/main" id="{EC24FA06-46F8-F397-B838-0E32131C9530}"/>
              </a:ext>
            </a:extLst>
          </p:cNvPr>
          <p:cNvSpPr>
            <a:spLocks noGrp="1"/>
          </p:cNvSpPr>
          <p:nvPr>
            <p:ph idx="1"/>
          </p:nvPr>
        </p:nvSpPr>
        <p:spPr>
          <a:xfrm>
            <a:off x="224119" y="2790265"/>
            <a:ext cx="7588622" cy="2353235"/>
          </a:xfrm>
        </p:spPr>
        <p:txBody>
          <a:bodyPr>
            <a:normAutofit lnSpcReduction="10000"/>
          </a:bodyPr>
          <a:lstStyle/>
          <a:p>
            <a:pPr marL="0" indent="0" algn="l" fontAlgn="base">
              <a:buNone/>
            </a:pPr>
            <a:endParaRPr lang="en-US" sz="1600" b="1" i="0" dirty="0">
              <a:solidFill>
                <a:schemeClr val="accent5">
                  <a:lumMod val="60000"/>
                  <a:lumOff val="40000"/>
                </a:schemeClr>
              </a:solidFill>
              <a:effectLst/>
              <a:latin typeface="inherit"/>
            </a:endParaRPr>
          </a:p>
          <a:p>
            <a:pPr marL="0" indent="0" algn="l" fontAlgn="base">
              <a:buNone/>
            </a:pPr>
            <a:endParaRPr lang="en-US" sz="1600" b="1" i="0" dirty="0">
              <a:solidFill>
                <a:schemeClr val="accent5">
                  <a:lumMod val="60000"/>
                  <a:lumOff val="40000"/>
                </a:schemeClr>
              </a:solidFill>
              <a:effectLst/>
              <a:latin typeface="inherit"/>
            </a:endParaRPr>
          </a:p>
          <a:p>
            <a:pPr marL="0" indent="0" algn="l" fontAlgn="base">
              <a:buNone/>
            </a:pPr>
            <a:r>
              <a:rPr lang="en-US" sz="1600" dirty="0">
                <a:solidFill>
                  <a:schemeClr val="accent6">
                    <a:lumMod val="40000"/>
                    <a:lumOff val="60000"/>
                  </a:schemeClr>
                </a:solidFill>
                <a:effectLst/>
                <a:latin typeface="Bookman Old Style" panose="02050604050505020204" pitchFamily="18" charset="0"/>
              </a:rPr>
              <a:t>Once the bot is ready, we start asking the questions that we taught the chatbot to answer. As usual, there are not that many scenarios to be checked so we can use manual testing. Testing helps to determine whether our AI NLP chatbot works properly. Artificial intelligence chatbots can attract more users, save time, and raise the status of your site. Therefore, the more users are attracted to your website, the more profit you will get.</a:t>
            </a:r>
            <a:endParaRPr lang="en-IN" sz="1600" dirty="0">
              <a:solidFill>
                <a:schemeClr val="accent6">
                  <a:lumMod val="40000"/>
                  <a:lumOff val="60000"/>
                </a:schemeClr>
              </a:solidFill>
              <a:latin typeface="Bookman Old Style" panose="02050604050505020204" pitchFamily="18" charset="0"/>
            </a:endParaRPr>
          </a:p>
          <a:p>
            <a:pPr lvl="1"/>
            <a:endParaRPr lang="en-IN" sz="1800" dirty="0">
              <a:solidFill>
                <a:schemeClr val="accent6">
                  <a:lumMod val="60000"/>
                  <a:lumOff val="40000"/>
                </a:schemeClr>
              </a:solidFill>
            </a:endParaRPr>
          </a:p>
          <a:p>
            <a:pPr marL="457200" lvl="1" indent="0">
              <a:buNone/>
            </a:pPr>
            <a:endParaRPr lang="en-IN" sz="18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90F85CE-6C1B-17CA-E7CB-219CBCF32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038" y="1026968"/>
            <a:ext cx="2147455" cy="2147455"/>
          </a:xfrm>
          <a:prstGeom prst="rect">
            <a:avLst/>
          </a:prstGeom>
          <a:ln w="3175">
            <a:solidFill>
              <a:schemeClr val="accent1">
                <a:lumMod val="60000"/>
                <a:lumOff val="40000"/>
              </a:schemeClr>
            </a:solidFill>
          </a:ln>
          <a:effectLst>
            <a:glow rad="228600">
              <a:schemeClr val="accent4">
                <a:satMod val="175000"/>
                <a:alpha val="40000"/>
              </a:schemeClr>
            </a:glow>
            <a:reflection blurRad="6350" stA="50000" endA="300" endPos="55000" dir="5400000" sy="-100000" algn="bl" rotWithShape="0"/>
            <a:softEdge rad="127000"/>
          </a:effectLst>
        </p:spPr>
      </p:pic>
    </p:spTree>
    <p:extLst>
      <p:ext uri="{BB962C8B-B14F-4D97-AF65-F5344CB8AC3E}">
        <p14:creationId xmlns:p14="http://schemas.microsoft.com/office/powerpoint/2010/main" val="57006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15599" y="382466"/>
            <a:ext cx="228103" cy="131885"/>
          </a:xfrm>
          <a:prstGeom prst="rect">
            <a:avLst/>
          </a:prstGeom>
        </p:spPr>
      </p:pic>
      <p:grpSp>
        <p:nvGrpSpPr>
          <p:cNvPr id="4" name="Group 4"/>
          <p:cNvGrpSpPr/>
          <p:nvPr/>
        </p:nvGrpSpPr>
        <p:grpSpPr>
          <a:xfrm>
            <a:off x="8949003" y="4116159"/>
            <a:ext cx="199760" cy="512992"/>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sp>
      </p:grpSp>
      <p:grpSp>
        <p:nvGrpSpPr>
          <p:cNvPr id="6" name="Group 6"/>
          <p:cNvGrpSpPr/>
          <p:nvPr/>
        </p:nvGrpSpPr>
        <p:grpSpPr>
          <a:xfrm>
            <a:off x="304421" y="1671503"/>
            <a:ext cx="1594419" cy="1534764"/>
            <a:chOff x="0" y="0"/>
            <a:chExt cx="4251784" cy="4092703"/>
          </a:xfrm>
          <a:effectLst>
            <a:glow rad="101600">
              <a:schemeClr val="accent5">
                <a:satMod val="175000"/>
                <a:alpha val="40000"/>
              </a:schemeClr>
            </a:glow>
          </a:effectLst>
        </p:grpSpPr>
        <p:pic>
          <p:nvPicPr>
            <p:cNvPr id="7" name="Picture 7"/>
            <p:cNvPicPr>
              <a:picLocks noChangeAspect="1"/>
            </p:cNvPicPr>
            <p:nvPr/>
          </p:nvPicPr>
          <p:blipFill>
            <a:blip r:embed="rId4"/>
            <a:srcRect t="10376" b="10376"/>
            <a:stretch>
              <a:fillRect/>
            </a:stretch>
          </p:blipFill>
          <p:spPr>
            <a:xfrm>
              <a:off x="0" y="0"/>
              <a:ext cx="4251784" cy="4092703"/>
            </a:xfrm>
            <a:prstGeom prst="rect">
              <a:avLst/>
            </a:prstGeom>
            <a:ln>
              <a:noFill/>
            </a:ln>
            <a:scene3d>
              <a:camera prst="orthographicFront"/>
              <a:lightRig rig="threePt" dir="t"/>
            </a:scene3d>
            <a:sp3d>
              <a:bevelT w="165100" prst="coolSlant"/>
            </a:sp3d>
          </p:spPr>
        </p:pic>
      </p:grpSp>
      <p:sp>
        <p:nvSpPr>
          <p:cNvPr id="14" name="TextBox 14"/>
          <p:cNvSpPr txBox="1"/>
          <p:nvPr/>
        </p:nvSpPr>
        <p:spPr>
          <a:xfrm>
            <a:off x="303819" y="3344382"/>
            <a:ext cx="1594419" cy="203261"/>
          </a:xfrm>
          <a:prstGeom prst="rect">
            <a:avLst/>
          </a:prstGeom>
        </p:spPr>
        <p:txBody>
          <a:bodyPr lIns="0" tIns="0" rIns="0" bIns="0" rtlCol="0" anchor="t">
            <a:spAutoFit/>
          </a:bodyPr>
          <a:lstStyle/>
          <a:p>
            <a:pPr algn="ctr">
              <a:lnSpc>
                <a:spcPts val="1680"/>
              </a:lnSpc>
              <a:spcBef>
                <a:spcPct val="0"/>
              </a:spcBef>
            </a:pPr>
            <a:r>
              <a:rPr lang="en-US" sz="1200" b="1" dirty="0">
                <a:solidFill>
                  <a:schemeClr val="accent5">
                    <a:lumMod val="60000"/>
                    <a:lumOff val="40000"/>
                  </a:schemeClr>
                </a:solidFill>
                <a:latin typeface="Open Sans Light Bold"/>
              </a:rPr>
              <a:t>Dr. </a:t>
            </a:r>
            <a:r>
              <a:rPr lang="en-US" sz="1200" b="1" dirty="0" err="1">
                <a:solidFill>
                  <a:schemeClr val="accent5">
                    <a:lumMod val="60000"/>
                    <a:lumOff val="40000"/>
                  </a:schemeClr>
                </a:solidFill>
                <a:latin typeface="Open Sans Light Bold"/>
              </a:rPr>
              <a:t>Bappaditya</a:t>
            </a:r>
            <a:r>
              <a:rPr lang="en-US" sz="1200" b="1" dirty="0">
                <a:solidFill>
                  <a:schemeClr val="accent5">
                    <a:lumMod val="60000"/>
                    <a:lumOff val="40000"/>
                  </a:schemeClr>
                </a:solidFill>
                <a:latin typeface="Open Sans Light Bold"/>
              </a:rPr>
              <a:t> Mondal</a:t>
            </a:r>
          </a:p>
        </p:txBody>
      </p:sp>
      <p:sp>
        <p:nvSpPr>
          <p:cNvPr id="15" name="TextBox 15"/>
          <p:cNvSpPr txBox="1"/>
          <p:nvPr/>
        </p:nvSpPr>
        <p:spPr>
          <a:xfrm>
            <a:off x="303819" y="3627699"/>
            <a:ext cx="1594419" cy="209609"/>
          </a:xfrm>
          <a:prstGeom prst="rect">
            <a:avLst/>
          </a:prstGeom>
        </p:spPr>
        <p:txBody>
          <a:bodyPr lIns="0" tIns="0" rIns="0" bIns="0" rtlCol="0" anchor="t">
            <a:spAutoFit/>
          </a:bodyPr>
          <a:lstStyle/>
          <a:p>
            <a:pPr algn="ctr">
              <a:lnSpc>
                <a:spcPts val="1750"/>
              </a:lnSpc>
              <a:spcBef>
                <a:spcPct val="0"/>
              </a:spcBef>
            </a:pPr>
            <a:r>
              <a:rPr lang="en-US" sz="1250" b="1" dirty="0">
                <a:solidFill>
                  <a:schemeClr val="accent2"/>
                </a:solidFill>
                <a:latin typeface="Century Gothic" panose="020B0502020202020204" pitchFamily="34" charset="0"/>
              </a:rPr>
              <a:t>Project Mentor</a:t>
            </a:r>
          </a:p>
        </p:txBody>
      </p:sp>
      <p:sp>
        <p:nvSpPr>
          <p:cNvPr id="16" name="TextBox 16"/>
          <p:cNvSpPr txBox="1"/>
          <p:nvPr/>
        </p:nvSpPr>
        <p:spPr>
          <a:xfrm>
            <a:off x="1898840" y="840614"/>
            <a:ext cx="5346321" cy="445763"/>
          </a:xfrm>
          <a:prstGeom prst="rect">
            <a:avLst/>
          </a:prstGeom>
        </p:spPr>
        <p:txBody>
          <a:bodyPr lIns="0" tIns="0" rIns="0" bIns="0" rtlCol="0" anchor="t">
            <a:spAutoFit/>
          </a:bodyPr>
          <a:lstStyle/>
          <a:p>
            <a:pPr algn="ctr">
              <a:lnSpc>
                <a:spcPts val="3849"/>
              </a:lnSpc>
              <a:spcBef>
                <a:spcPct val="0"/>
              </a:spcBef>
            </a:pPr>
            <a:r>
              <a:rPr lang="en-US" sz="2750">
                <a:solidFill>
                  <a:srgbClr val="000000"/>
                </a:solidFill>
                <a:latin typeface="Inter Bold"/>
              </a:rPr>
              <a:t>MEET OUR TEAM</a:t>
            </a:r>
          </a:p>
        </p:txBody>
      </p:sp>
      <p:sp>
        <p:nvSpPr>
          <p:cNvPr id="19" name="TextBox 19"/>
          <p:cNvSpPr txBox="1"/>
          <p:nvPr/>
        </p:nvSpPr>
        <p:spPr>
          <a:xfrm>
            <a:off x="2499680" y="3366046"/>
            <a:ext cx="1594419" cy="218008"/>
          </a:xfrm>
          <a:prstGeom prst="rect">
            <a:avLst/>
          </a:prstGeom>
        </p:spPr>
        <p:txBody>
          <a:bodyPr lIns="0" tIns="0" rIns="0" bIns="0" rtlCol="0" anchor="t">
            <a:spAutoFit/>
          </a:bodyPr>
          <a:lstStyle/>
          <a:p>
            <a:pPr algn="ctr">
              <a:lnSpc>
                <a:spcPts val="1680"/>
              </a:lnSpc>
              <a:spcBef>
                <a:spcPct val="0"/>
              </a:spcBef>
            </a:pPr>
            <a:r>
              <a:rPr lang="en-US" sz="1600" dirty="0">
                <a:solidFill>
                  <a:schemeClr val="accent5">
                    <a:lumMod val="60000"/>
                    <a:lumOff val="40000"/>
                  </a:schemeClr>
                </a:solidFill>
                <a:latin typeface="Arimo Bold"/>
              </a:rPr>
              <a:t>Subham Maity</a:t>
            </a:r>
          </a:p>
        </p:txBody>
      </p:sp>
      <p:sp>
        <p:nvSpPr>
          <p:cNvPr id="23" name="TextBox 23"/>
          <p:cNvSpPr txBox="1"/>
          <p:nvPr/>
        </p:nvSpPr>
        <p:spPr>
          <a:xfrm>
            <a:off x="2499680" y="3774362"/>
            <a:ext cx="1752600" cy="1354923"/>
          </a:xfrm>
          <a:prstGeom prst="rect">
            <a:avLst/>
          </a:prstGeom>
        </p:spPr>
        <p:txBody>
          <a:bodyPr wrap="square" lIns="0" tIns="0" rIns="0" bIns="0" rtlCol="0" anchor="t">
            <a:spAutoFit/>
          </a:bodyPr>
          <a:lstStyle/>
          <a:p>
            <a:pPr algn="ctr">
              <a:lnSpc>
                <a:spcPts val="1750"/>
              </a:lnSpc>
              <a:spcBef>
                <a:spcPct val="0"/>
              </a:spcBef>
            </a:pPr>
            <a:r>
              <a:rPr lang="en-US" sz="1250" b="1" dirty="0">
                <a:solidFill>
                  <a:schemeClr val="accent2"/>
                </a:solidFill>
                <a:latin typeface="Century Gothic" panose="020B0502020202020204" pitchFamily="34" charset="0"/>
              </a:rPr>
              <a:t>BTech CSE Student</a:t>
            </a:r>
            <a:r>
              <a:rPr lang="en-US" sz="1250" dirty="0">
                <a:solidFill>
                  <a:schemeClr val="accent2"/>
                </a:solidFill>
                <a:latin typeface="Century Gothic" panose="020B0502020202020204" pitchFamily="34" charset="0"/>
              </a:rPr>
              <a:t>. </a:t>
            </a:r>
            <a:r>
              <a:rPr lang="en-US" sz="1250" dirty="0">
                <a:solidFill>
                  <a:schemeClr val="accent6">
                    <a:lumMod val="20000"/>
                    <a:lumOff val="80000"/>
                  </a:schemeClr>
                </a:solidFill>
                <a:latin typeface="Century Gothic" panose="020B0502020202020204" pitchFamily="34" charset="0"/>
              </a:rPr>
              <a:t>Blockchain Enthusiast.</a:t>
            </a:r>
            <a:br>
              <a:rPr lang="en-US" sz="1250" dirty="0">
                <a:solidFill>
                  <a:schemeClr val="accent6">
                    <a:lumMod val="20000"/>
                    <a:lumOff val="80000"/>
                  </a:schemeClr>
                </a:solidFill>
                <a:latin typeface="Century Gothic" panose="020B0502020202020204" pitchFamily="34" charset="0"/>
              </a:rPr>
            </a:br>
            <a:r>
              <a:rPr lang="en-US" sz="1000" b="1" i="1" dirty="0">
                <a:solidFill>
                  <a:schemeClr val="accent6">
                    <a:lumMod val="20000"/>
                    <a:lumOff val="80000"/>
                  </a:schemeClr>
                </a:solidFill>
                <a:latin typeface="Century Gothic" panose="020B0502020202020204" pitchFamily="34" charset="0"/>
              </a:rPr>
              <a:t>Web3, MERN stack developer, Decentralized App Developer, and Smart Contract Writer </a:t>
            </a:r>
          </a:p>
        </p:txBody>
      </p:sp>
      <p:sp>
        <p:nvSpPr>
          <p:cNvPr id="27" name="TextBox 27"/>
          <p:cNvSpPr txBox="1"/>
          <p:nvPr/>
        </p:nvSpPr>
        <p:spPr>
          <a:xfrm>
            <a:off x="2499681" y="3570204"/>
            <a:ext cx="1594419" cy="204158"/>
          </a:xfrm>
          <a:prstGeom prst="rect">
            <a:avLst/>
          </a:prstGeom>
        </p:spPr>
        <p:txBody>
          <a:bodyPr lIns="0" tIns="0" rIns="0" bIns="0" rtlCol="0" anchor="t">
            <a:spAutoFit/>
          </a:bodyPr>
          <a:lstStyle/>
          <a:p>
            <a:pPr algn="ctr">
              <a:lnSpc>
                <a:spcPts val="1680"/>
              </a:lnSpc>
              <a:spcBef>
                <a:spcPct val="0"/>
              </a:spcBef>
            </a:pPr>
            <a:r>
              <a:rPr lang="en-US" sz="1200" dirty="0">
                <a:solidFill>
                  <a:schemeClr val="accent5">
                    <a:lumMod val="60000"/>
                    <a:lumOff val="40000"/>
                  </a:schemeClr>
                </a:solidFill>
                <a:latin typeface="Arimo Bold"/>
              </a:rPr>
              <a:t>14400119043</a:t>
            </a:r>
          </a:p>
        </p:txBody>
      </p:sp>
      <p:sp>
        <p:nvSpPr>
          <p:cNvPr id="28" name="TextBox 28"/>
          <p:cNvSpPr txBox="1"/>
          <p:nvPr/>
        </p:nvSpPr>
        <p:spPr>
          <a:xfrm>
            <a:off x="5492750" y="3528409"/>
            <a:ext cx="1594419" cy="198581"/>
          </a:xfrm>
          <a:prstGeom prst="rect">
            <a:avLst/>
          </a:prstGeom>
        </p:spPr>
        <p:txBody>
          <a:bodyPr lIns="0" tIns="0" rIns="0" bIns="0" rtlCol="0" anchor="t">
            <a:spAutoFit/>
          </a:bodyPr>
          <a:lstStyle/>
          <a:p>
            <a:pPr algn="ctr">
              <a:lnSpc>
                <a:spcPts val="1680"/>
              </a:lnSpc>
              <a:spcBef>
                <a:spcPct val="0"/>
              </a:spcBef>
            </a:pPr>
            <a:r>
              <a:rPr lang="en-US" sz="1200" dirty="0">
                <a:solidFill>
                  <a:srgbClr val="171616"/>
                </a:solidFill>
                <a:latin typeface="Arimo Bold"/>
              </a:rPr>
              <a:t>14400119039</a:t>
            </a:r>
          </a:p>
        </p:txBody>
      </p:sp>
      <p:pic>
        <p:nvPicPr>
          <p:cNvPr id="32" name="Picture 31">
            <a:extLst>
              <a:ext uri="{FF2B5EF4-FFF2-40B4-BE49-F238E27FC236}">
                <a16:creationId xmlns:a16="http://schemas.microsoft.com/office/drawing/2014/main" id="{0C106150-7ACD-6F7C-5E21-973EA6A151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2506" y="1542485"/>
            <a:ext cx="1428770" cy="1729815"/>
          </a:xfrm>
          <a:prstGeom prst="rect">
            <a:avLst/>
          </a:prstGeom>
          <a:effectLst>
            <a:glow rad="101600">
              <a:schemeClr val="accent5">
                <a:satMod val="175000"/>
                <a:alpha val="40000"/>
              </a:schemeClr>
            </a:glow>
          </a:effectLst>
          <a:scene3d>
            <a:camera prst="orthographicFront"/>
            <a:lightRig rig="threePt" dir="t"/>
          </a:scene3d>
          <a:sp3d>
            <a:bevelT/>
          </a:sp3d>
        </p:spPr>
      </p:pic>
      <p:pic>
        <p:nvPicPr>
          <p:cNvPr id="39" name="Picture 38">
            <a:extLst>
              <a:ext uri="{FF2B5EF4-FFF2-40B4-BE49-F238E27FC236}">
                <a16:creationId xmlns:a16="http://schemas.microsoft.com/office/drawing/2014/main" id="{7E379745-99BC-A921-AAFA-CD9F643C61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9063" y="1542485"/>
            <a:ext cx="1654168" cy="1729815"/>
          </a:xfrm>
          <a:prstGeom prst="rect">
            <a:avLst/>
          </a:prstGeom>
          <a:effectLst>
            <a:glow rad="101600">
              <a:schemeClr val="accent5">
                <a:satMod val="175000"/>
                <a:alpha val="40000"/>
              </a:schemeClr>
            </a:glow>
          </a:effectLst>
          <a:scene3d>
            <a:camera prst="orthographicFront"/>
            <a:lightRig rig="threePt" dir="t"/>
          </a:scene3d>
          <a:sp3d>
            <a:bevelT/>
          </a:sp3d>
        </p:spPr>
      </p:pic>
      <p:sp>
        <p:nvSpPr>
          <p:cNvPr id="40" name="TextBox 19">
            <a:extLst>
              <a:ext uri="{FF2B5EF4-FFF2-40B4-BE49-F238E27FC236}">
                <a16:creationId xmlns:a16="http://schemas.microsoft.com/office/drawing/2014/main" id="{57995434-8F97-DD48-C8DD-24FE6C7822A4}"/>
              </a:ext>
            </a:extLst>
          </p:cNvPr>
          <p:cNvSpPr txBox="1"/>
          <p:nvPr/>
        </p:nvSpPr>
        <p:spPr>
          <a:xfrm>
            <a:off x="4950122" y="3409691"/>
            <a:ext cx="1594419" cy="218008"/>
          </a:xfrm>
          <a:prstGeom prst="rect">
            <a:avLst/>
          </a:prstGeom>
        </p:spPr>
        <p:txBody>
          <a:bodyPr lIns="0" tIns="0" rIns="0" bIns="0" rtlCol="0" anchor="t">
            <a:spAutoFit/>
          </a:bodyPr>
          <a:lstStyle/>
          <a:p>
            <a:pPr algn="ctr">
              <a:lnSpc>
                <a:spcPts val="1680"/>
              </a:lnSpc>
              <a:spcBef>
                <a:spcPct val="0"/>
              </a:spcBef>
            </a:pPr>
            <a:r>
              <a:rPr lang="en-US" sz="1600" dirty="0">
                <a:solidFill>
                  <a:schemeClr val="accent5">
                    <a:lumMod val="60000"/>
                    <a:lumOff val="40000"/>
                  </a:schemeClr>
                </a:solidFill>
                <a:latin typeface="Arimo Bold"/>
              </a:rPr>
              <a:t>Subhasish Negel</a:t>
            </a:r>
          </a:p>
        </p:txBody>
      </p:sp>
      <p:sp>
        <p:nvSpPr>
          <p:cNvPr id="41" name="TextBox 27">
            <a:extLst>
              <a:ext uri="{FF2B5EF4-FFF2-40B4-BE49-F238E27FC236}">
                <a16:creationId xmlns:a16="http://schemas.microsoft.com/office/drawing/2014/main" id="{17B70CAC-157B-7C1E-BD17-579FC45174E3}"/>
              </a:ext>
            </a:extLst>
          </p:cNvPr>
          <p:cNvSpPr txBox="1"/>
          <p:nvPr/>
        </p:nvSpPr>
        <p:spPr>
          <a:xfrm>
            <a:off x="4950122" y="3587523"/>
            <a:ext cx="1594419" cy="204158"/>
          </a:xfrm>
          <a:prstGeom prst="rect">
            <a:avLst/>
          </a:prstGeom>
        </p:spPr>
        <p:txBody>
          <a:bodyPr lIns="0" tIns="0" rIns="0" bIns="0" rtlCol="0" anchor="t">
            <a:spAutoFit/>
          </a:bodyPr>
          <a:lstStyle/>
          <a:p>
            <a:pPr algn="ctr">
              <a:lnSpc>
                <a:spcPts val="1680"/>
              </a:lnSpc>
              <a:spcBef>
                <a:spcPct val="0"/>
              </a:spcBef>
            </a:pPr>
            <a:r>
              <a:rPr lang="en-US" sz="1200" dirty="0">
                <a:solidFill>
                  <a:schemeClr val="accent5">
                    <a:lumMod val="60000"/>
                    <a:lumOff val="40000"/>
                  </a:schemeClr>
                </a:solidFill>
                <a:latin typeface="Arimo Bold"/>
              </a:rPr>
              <a:t>14400119044</a:t>
            </a:r>
          </a:p>
        </p:txBody>
      </p:sp>
      <p:sp>
        <p:nvSpPr>
          <p:cNvPr id="42" name="TextBox 23">
            <a:extLst>
              <a:ext uri="{FF2B5EF4-FFF2-40B4-BE49-F238E27FC236}">
                <a16:creationId xmlns:a16="http://schemas.microsoft.com/office/drawing/2014/main" id="{05F83267-E0AD-E42D-4CEF-9FD9905C046C}"/>
              </a:ext>
            </a:extLst>
          </p:cNvPr>
          <p:cNvSpPr txBox="1"/>
          <p:nvPr/>
        </p:nvSpPr>
        <p:spPr>
          <a:xfrm>
            <a:off x="4950122" y="3805531"/>
            <a:ext cx="1635306" cy="1124090"/>
          </a:xfrm>
          <a:prstGeom prst="rect">
            <a:avLst/>
          </a:prstGeom>
        </p:spPr>
        <p:txBody>
          <a:bodyPr wrap="square" lIns="0" tIns="0" rIns="0" bIns="0" rtlCol="0" anchor="t">
            <a:spAutoFit/>
          </a:bodyPr>
          <a:lstStyle/>
          <a:p>
            <a:pPr algn="ctr">
              <a:lnSpc>
                <a:spcPts val="1750"/>
              </a:lnSpc>
              <a:spcBef>
                <a:spcPct val="0"/>
              </a:spcBef>
            </a:pPr>
            <a:r>
              <a:rPr lang="en-US" sz="1250" b="1" dirty="0">
                <a:solidFill>
                  <a:schemeClr val="accent2"/>
                </a:solidFill>
                <a:latin typeface="Century Gothic" panose="020B0502020202020204" pitchFamily="34" charset="0"/>
              </a:rPr>
              <a:t>BTech CSE Student</a:t>
            </a:r>
            <a:r>
              <a:rPr lang="en-US" sz="1250" dirty="0">
                <a:solidFill>
                  <a:schemeClr val="accent6">
                    <a:lumMod val="20000"/>
                    <a:lumOff val="80000"/>
                  </a:schemeClr>
                </a:solidFill>
                <a:latin typeface="Century Gothic" panose="020B0502020202020204" pitchFamily="34" charset="0"/>
              </a:rPr>
              <a:t>.</a:t>
            </a:r>
          </a:p>
          <a:p>
            <a:pPr algn="ctr">
              <a:lnSpc>
                <a:spcPts val="1750"/>
              </a:lnSpc>
              <a:spcBef>
                <a:spcPct val="0"/>
              </a:spcBef>
            </a:pPr>
            <a:r>
              <a:rPr lang="en-US" sz="1250" dirty="0">
                <a:solidFill>
                  <a:schemeClr val="accent6">
                    <a:lumMod val="20000"/>
                    <a:lumOff val="80000"/>
                  </a:schemeClr>
                </a:solidFill>
                <a:latin typeface="Century Gothic" panose="020B0502020202020204" pitchFamily="34" charset="0"/>
              </a:rPr>
              <a:t>Data Science Enthusiast.</a:t>
            </a:r>
            <a:br>
              <a:rPr lang="en-US" sz="1250" dirty="0">
                <a:solidFill>
                  <a:schemeClr val="accent6">
                    <a:lumMod val="20000"/>
                    <a:lumOff val="80000"/>
                  </a:schemeClr>
                </a:solidFill>
                <a:latin typeface="Century Gothic" panose="020B0502020202020204" pitchFamily="34" charset="0"/>
              </a:rPr>
            </a:br>
            <a:r>
              <a:rPr lang="en-US" sz="1000" b="1" i="1" dirty="0">
                <a:solidFill>
                  <a:schemeClr val="accent6">
                    <a:lumMod val="20000"/>
                    <a:lumOff val="80000"/>
                  </a:schemeClr>
                </a:solidFill>
                <a:latin typeface="Century Gothic" panose="020B0502020202020204" pitchFamily="34" charset="0"/>
              </a:rPr>
              <a:t>data analyst, deep learning.</a:t>
            </a:r>
          </a:p>
        </p:txBody>
      </p:sp>
      <p:pic>
        <p:nvPicPr>
          <p:cNvPr id="45" name="Picture 44">
            <a:extLst>
              <a:ext uri="{FF2B5EF4-FFF2-40B4-BE49-F238E27FC236}">
                <a16:creationId xmlns:a16="http://schemas.microsoft.com/office/drawing/2014/main" id="{83C613A8-E0A9-B845-ECFA-98ACB76F0A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7169" y="1537290"/>
            <a:ext cx="1680037" cy="1729815"/>
          </a:xfrm>
          <a:prstGeom prst="rect">
            <a:avLst/>
          </a:prstGeom>
          <a:effectLst>
            <a:glow rad="101600">
              <a:schemeClr val="accent5">
                <a:satMod val="175000"/>
                <a:alpha val="40000"/>
              </a:schemeClr>
            </a:glow>
          </a:effectLst>
          <a:scene3d>
            <a:camera prst="orthographicFront"/>
            <a:lightRig rig="threePt" dir="t"/>
          </a:scene3d>
          <a:sp3d>
            <a:bevelT w="165100" prst="coolSlant"/>
          </a:sp3d>
        </p:spPr>
      </p:pic>
      <p:sp>
        <p:nvSpPr>
          <p:cNvPr id="46" name="TextBox 19">
            <a:extLst>
              <a:ext uri="{FF2B5EF4-FFF2-40B4-BE49-F238E27FC236}">
                <a16:creationId xmlns:a16="http://schemas.microsoft.com/office/drawing/2014/main" id="{0213C360-4011-FFB9-9575-3A0C6EE4B104}"/>
              </a:ext>
            </a:extLst>
          </p:cNvPr>
          <p:cNvSpPr txBox="1"/>
          <p:nvPr/>
        </p:nvSpPr>
        <p:spPr>
          <a:xfrm>
            <a:off x="7107946" y="3409014"/>
            <a:ext cx="1594419" cy="218008"/>
          </a:xfrm>
          <a:prstGeom prst="rect">
            <a:avLst/>
          </a:prstGeom>
        </p:spPr>
        <p:txBody>
          <a:bodyPr lIns="0" tIns="0" rIns="0" bIns="0" rtlCol="0" anchor="t">
            <a:spAutoFit/>
          </a:bodyPr>
          <a:lstStyle/>
          <a:p>
            <a:pPr algn="ctr">
              <a:lnSpc>
                <a:spcPts val="1680"/>
              </a:lnSpc>
              <a:spcBef>
                <a:spcPct val="0"/>
              </a:spcBef>
            </a:pPr>
            <a:r>
              <a:rPr lang="en-US" sz="1600" dirty="0">
                <a:solidFill>
                  <a:schemeClr val="accent5">
                    <a:lumMod val="60000"/>
                    <a:lumOff val="40000"/>
                  </a:schemeClr>
                </a:solidFill>
                <a:latin typeface="Arimo Bold"/>
              </a:rPr>
              <a:t>Bikram Debnath</a:t>
            </a:r>
          </a:p>
        </p:txBody>
      </p:sp>
      <p:sp>
        <p:nvSpPr>
          <p:cNvPr id="47" name="TextBox 27">
            <a:extLst>
              <a:ext uri="{FF2B5EF4-FFF2-40B4-BE49-F238E27FC236}">
                <a16:creationId xmlns:a16="http://schemas.microsoft.com/office/drawing/2014/main" id="{30B82DD7-63A2-53AE-A885-CF6960C953A3}"/>
              </a:ext>
            </a:extLst>
          </p:cNvPr>
          <p:cNvSpPr txBox="1"/>
          <p:nvPr/>
        </p:nvSpPr>
        <p:spPr>
          <a:xfrm>
            <a:off x="7066378" y="3601373"/>
            <a:ext cx="1594419" cy="204158"/>
          </a:xfrm>
          <a:prstGeom prst="rect">
            <a:avLst/>
          </a:prstGeom>
        </p:spPr>
        <p:txBody>
          <a:bodyPr lIns="0" tIns="0" rIns="0" bIns="0" rtlCol="0" anchor="t">
            <a:spAutoFit/>
          </a:bodyPr>
          <a:lstStyle/>
          <a:p>
            <a:pPr algn="ctr">
              <a:lnSpc>
                <a:spcPts val="1680"/>
              </a:lnSpc>
              <a:spcBef>
                <a:spcPct val="0"/>
              </a:spcBef>
            </a:pPr>
            <a:r>
              <a:rPr lang="en-US" sz="1200" dirty="0">
                <a:solidFill>
                  <a:schemeClr val="accent5">
                    <a:lumMod val="60000"/>
                    <a:lumOff val="40000"/>
                  </a:schemeClr>
                </a:solidFill>
                <a:latin typeface="Arimo Bold"/>
              </a:rPr>
              <a:t>14400119018</a:t>
            </a:r>
          </a:p>
        </p:txBody>
      </p:sp>
      <p:sp>
        <p:nvSpPr>
          <p:cNvPr id="48" name="TextBox 23">
            <a:extLst>
              <a:ext uri="{FF2B5EF4-FFF2-40B4-BE49-F238E27FC236}">
                <a16:creationId xmlns:a16="http://schemas.microsoft.com/office/drawing/2014/main" id="{4DBE89A6-0C62-46C1-F61B-004B98C4E63F}"/>
              </a:ext>
            </a:extLst>
          </p:cNvPr>
          <p:cNvSpPr txBox="1"/>
          <p:nvPr/>
        </p:nvSpPr>
        <p:spPr>
          <a:xfrm>
            <a:off x="7149514" y="3837308"/>
            <a:ext cx="1552851" cy="1124090"/>
          </a:xfrm>
          <a:prstGeom prst="rect">
            <a:avLst/>
          </a:prstGeom>
        </p:spPr>
        <p:txBody>
          <a:bodyPr wrap="square" lIns="0" tIns="0" rIns="0" bIns="0" rtlCol="0" anchor="t">
            <a:spAutoFit/>
          </a:bodyPr>
          <a:lstStyle/>
          <a:p>
            <a:pPr algn="ctr">
              <a:lnSpc>
                <a:spcPts val="1750"/>
              </a:lnSpc>
              <a:spcBef>
                <a:spcPct val="0"/>
              </a:spcBef>
            </a:pPr>
            <a:r>
              <a:rPr lang="en-US" sz="1250" b="1" dirty="0">
                <a:solidFill>
                  <a:schemeClr val="accent2"/>
                </a:solidFill>
                <a:latin typeface="Century Gothic" panose="020B0502020202020204" pitchFamily="34" charset="0"/>
              </a:rPr>
              <a:t>BTech CSE Student. </a:t>
            </a:r>
            <a:r>
              <a:rPr lang="en-US" sz="1250" dirty="0">
                <a:solidFill>
                  <a:schemeClr val="accent6">
                    <a:lumMod val="20000"/>
                    <a:lumOff val="80000"/>
                  </a:schemeClr>
                </a:solidFill>
                <a:latin typeface="Century Gothic" panose="020B0502020202020204" pitchFamily="34" charset="0"/>
              </a:rPr>
              <a:t>Machine Learning Enthusiast.</a:t>
            </a:r>
            <a:br>
              <a:rPr lang="en-US" sz="1250" dirty="0">
                <a:solidFill>
                  <a:schemeClr val="accent6">
                    <a:lumMod val="20000"/>
                    <a:lumOff val="80000"/>
                  </a:schemeClr>
                </a:solidFill>
                <a:latin typeface="Century Gothic" panose="020B0502020202020204" pitchFamily="34" charset="0"/>
              </a:rPr>
            </a:br>
            <a:r>
              <a:rPr lang="en-US" sz="1000" b="1" i="1" dirty="0">
                <a:solidFill>
                  <a:schemeClr val="accent6">
                    <a:lumMod val="20000"/>
                    <a:lumOff val="80000"/>
                  </a:schemeClr>
                </a:solidFill>
                <a:latin typeface="Century Gothic" panose="020B0502020202020204" pitchFamily="34" charset="0"/>
              </a:rPr>
              <a:t>Natural Language Processing, Classification</a:t>
            </a:r>
          </a:p>
        </p:txBody>
      </p:sp>
      <p:sp>
        <p:nvSpPr>
          <p:cNvPr id="9" name="TextBox 8">
            <a:extLst>
              <a:ext uri="{FF2B5EF4-FFF2-40B4-BE49-F238E27FC236}">
                <a16:creationId xmlns:a16="http://schemas.microsoft.com/office/drawing/2014/main" id="{FED15E2B-7872-FED9-AC1B-975D02BA7220}"/>
              </a:ext>
            </a:extLst>
          </p:cNvPr>
          <p:cNvSpPr txBox="1"/>
          <p:nvPr/>
        </p:nvSpPr>
        <p:spPr>
          <a:xfrm>
            <a:off x="303819" y="178489"/>
            <a:ext cx="2195861" cy="553998"/>
          </a:xfrm>
          <a:prstGeom prst="rect">
            <a:avLst/>
          </a:prstGeom>
          <a:noFill/>
        </p:spPr>
        <p:txBody>
          <a:bodyPr wrap="square" rtlCol="0">
            <a:spAutoFit/>
          </a:bodyPr>
          <a:lstStyle/>
          <a:p>
            <a:r>
              <a:rPr lang="en-IN" sz="3000" dirty="0">
                <a:solidFill>
                  <a:schemeClr val="bg2"/>
                </a:solidFill>
                <a:effectLst>
                  <a:outerShdw blurRad="38100" dist="38100" dir="2700000" algn="tl">
                    <a:srgbClr val="000000">
                      <a:alpha val="43137"/>
                    </a:srgbClr>
                  </a:outerShdw>
                </a:effectLst>
                <a:latin typeface="Arimo Bold"/>
              </a:rPr>
              <a:t>Our Team</a:t>
            </a:r>
          </a:p>
        </p:txBody>
      </p:sp>
    </p:spTree>
  </p:cSld>
  <p:clrMapOvr>
    <a:masterClrMapping/>
  </p:clrMapOvr>
  <mc:AlternateContent xmlns:mc="http://schemas.openxmlformats.org/markup-compatibility/2006" xmlns:p14="http://schemas.microsoft.com/office/powerpoint/2010/main">
    <mc:Choice Requires="p14">
      <p:transition spd="slow" p14:dur="25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EEC6-35A2-4B23-16FC-CDFD4214C5E4}"/>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F260E684-0925-29EA-EE43-7317F450CF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5143500"/>
          </a:xfrm>
        </p:spPr>
      </p:pic>
    </p:spTree>
    <p:extLst>
      <p:ext uri="{BB962C8B-B14F-4D97-AF65-F5344CB8AC3E}">
        <p14:creationId xmlns:p14="http://schemas.microsoft.com/office/powerpoint/2010/main" val="127705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471" y="117031"/>
            <a:ext cx="6887111" cy="665751"/>
          </a:xfrm>
        </p:spPr>
        <p:txBody>
          <a:bodyPr>
            <a:normAutofit fontScale="90000"/>
          </a:bodyPr>
          <a:lstStyle/>
          <a:p>
            <a:r>
              <a:rPr lang="en-US" dirty="0"/>
              <a:t>Why should we use</a:t>
            </a:r>
            <a:br>
              <a:rPr lang="en-US" dirty="0"/>
            </a:br>
            <a:r>
              <a:rPr lang="en-US" dirty="0"/>
              <a:t> Blockchain?</a:t>
            </a:r>
          </a:p>
        </p:txBody>
      </p:sp>
      <p:sp>
        <p:nvSpPr>
          <p:cNvPr id="6" name="Content Placeholder 5"/>
          <p:cNvSpPr>
            <a:spLocks noGrp="1"/>
          </p:cNvSpPr>
          <p:nvPr>
            <p:ph sz="half" idx="2"/>
          </p:nvPr>
        </p:nvSpPr>
        <p:spPr>
          <a:xfrm>
            <a:off x="128382" y="1593476"/>
            <a:ext cx="8809878" cy="3432993"/>
          </a:xfrm>
        </p:spPr>
        <p:txBody>
          <a:bodyPr>
            <a:noAutofit/>
          </a:bodyPr>
          <a:lstStyle/>
          <a:p>
            <a:pPr marL="0" indent="0" algn="l">
              <a:buNone/>
            </a:pPr>
            <a:endParaRPr lang="en-US" sz="1200" b="0" i="0" dirty="0">
              <a:solidFill>
                <a:srgbClr val="C9D1D9"/>
              </a:solidFill>
              <a:effectLst/>
              <a:latin typeface="-apple-system"/>
            </a:endParaRPr>
          </a:p>
          <a:p>
            <a:pPr marL="0" indent="0" algn="l">
              <a:buNone/>
            </a:pPr>
            <a:r>
              <a:rPr lang="en-US" sz="1200" b="1" i="0" dirty="0">
                <a:solidFill>
                  <a:schemeClr val="bg2">
                    <a:lumMod val="75000"/>
                  </a:schemeClr>
                </a:solidFill>
                <a:effectLst/>
                <a:latin typeface="-apple-system"/>
              </a:rPr>
              <a:t>Note: Smart contract is just a marketing term for computer</a:t>
            </a:r>
          </a:p>
          <a:p>
            <a:pPr marL="0" indent="0" algn="l">
              <a:buNone/>
            </a:pPr>
            <a:r>
              <a:rPr lang="en-US" sz="1200" b="1" i="0" dirty="0">
                <a:solidFill>
                  <a:schemeClr val="bg2">
                    <a:lumMod val="75000"/>
                  </a:schemeClr>
                </a:solidFill>
                <a:effectLst/>
                <a:latin typeface="-apple-system"/>
              </a:rPr>
              <a:t>programs. It has absolutely nothing to do with a legal contract. </a:t>
            </a:r>
          </a:p>
          <a:p>
            <a:pPr marL="0" indent="0" algn="l">
              <a:buNone/>
            </a:pPr>
            <a:r>
              <a:rPr lang="en-US" sz="1200" b="1" dirty="0">
                <a:solidFill>
                  <a:schemeClr val="bg2">
                    <a:lumMod val="75000"/>
                  </a:schemeClr>
                </a:solidFill>
                <a:latin typeface="-apple-system"/>
              </a:rPr>
              <a:t>(</a:t>
            </a:r>
            <a:r>
              <a:rPr lang="en-US" sz="1200" b="1" i="0" dirty="0">
                <a:solidFill>
                  <a:schemeClr val="bg2">
                    <a:lumMod val="75000"/>
                  </a:schemeClr>
                </a:solidFill>
                <a:effectLst/>
                <a:latin typeface="-apple-system"/>
              </a:rPr>
              <a:t>Do not relate smart contracts with contracts in a legal sense.)</a:t>
            </a:r>
          </a:p>
          <a:p>
            <a:pPr marL="0" indent="0" algn="l">
              <a:buNone/>
            </a:pPr>
            <a:r>
              <a:rPr lang="en-US" sz="1200" b="1" i="0" dirty="0">
                <a:solidFill>
                  <a:schemeClr val="bg2">
                    <a:lumMod val="75000"/>
                  </a:schemeClr>
                </a:solidFill>
                <a:effectLst/>
                <a:latin typeface="-apple-system"/>
              </a:rPr>
              <a:t>You want to use a system that takes your money and then gives you </a:t>
            </a:r>
          </a:p>
          <a:p>
            <a:pPr marL="0" indent="0" algn="l">
              <a:buNone/>
            </a:pPr>
            <a:r>
              <a:rPr lang="en-US" sz="1200" b="1" i="0" dirty="0">
                <a:solidFill>
                  <a:schemeClr val="bg2">
                    <a:lumMod val="75000"/>
                  </a:schemeClr>
                </a:solidFill>
                <a:effectLst/>
                <a:latin typeface="-apple-system"/>
              </a:rPr>
              <a:t>what you want for sure (a type of contract where you don’t have to trust anybody). </a:t>
            </a:r>
          </a:p>
          <a:p>
            <a:pPr marL="0" indent="0" algn="l">
              <a:buNone/>
            </a:pPr>
            <a:r>
              <a:rPr lang="en-US" sz="1200" b="1" i="0" dirty="0">
                <a:solidFill>
                  <a:schemeClr val="bg2">
                    <a:lumMod val="75000"/>
                  </a:schemeClr>
                </a:solidFill>
                <a:effectLst/>
                <a:latin typeface="-apple-system"/>
              </a:rPr>
              <a:t>Here, it would be a vending machine. </a:t>
            </a:r>
          </a:p>
          <a:p>
            <a:pPr marL="0" indent="0" algn="l">
              <a:buNone/>
            </a:pPr>
            <a:r>
              <a:rPr lang="en-US" sz="1200" b="1" i="0" dirty="0">
                <a:solidFill>
                  <a:schemeClr val="bg2">
                    <a:lumMod val="75000"/>
                  </a:schemeClr>
                </a:solidFill>
                <a:effectLst/>
                <a:latin typeface="-apple-system"/>
              </a:rPr>
              <a:t>The vending machine is a real-world example of a smart contract</a:t>
            </a:r>
            <a:r>
              <a:rPr lang="en-US" sz="1000" b="1" i="0" dirty="0">
                <a:solidFill>
                  <a:schemeClr val="bg2">
                    <a:lumMod val="75000"/>
                  </a:schemeClr>
                </a:solidFill>
                <a:effectLst/>
                <a:latin typeface="-apple-system"/>
              </a:rPr>
              <a:t>. </a:t>
            </a:r>
          </a:p>
          <a:p>
            <a:pPr marL="0" indent="0" algn="l">
              <a:buNone/>
            </a:pPr>
            <a:br>
              <a:rPr lang="en-US" sz="1000" b="0" i="0" dirty="0">
                <a:solidFill>
                  <a:srgbClr val="C9D1D9"/>
                </a:solidFill>
                <a:effectLst/>
                <a:latin typeface="-apple-system"/>
              </a:rPr>
            </a:br>
            <a:br>
              <a:rPr lang="en-US" sz="1000" b="0" i="0" dirty="0">
                <a:solidFill>
                  <a:srgbClr val="C9D1D9"/>
                </a:solidFill>
                <a:effectLst/>
                <a:latin typeface="-apple-system"/>
              </a:rPr>
            </a:br>
            <a:br>
              <a:rPr lang="en-US" sz="1000" b="0" i="0" dirty="0">
                <a:solidFill>
                  <a:srgbClr val="C9D1D9"/>
                </a:solidFill>
                <a:effectLst/>
                <a:latin typeface="-apple-system"/>
              </a:rPr>
            </a:br>
            <a:r>
              <a:rPr lang="en-US" sz="1200" b="1" i="0" dirty="0">
                <a:solidFill>
                  <a:srgbClr val="C9D1D9"/>
                </a:solidFill>
                <a:effectLst/>
                <a:latin typeface="-apple-system"/>
              </a:rPr>
              <a:t>In fact, smart contracts aren’t smart at all. They are just pieces of code that execute exactly as written. For example, if a well-known billionaire is extremely thirsty and offers to pay a million dollars for a drink, it would be smart to take it. But… the vending machine won’t take it, because it hasn’t been explicitly programmed to do so.</a:t>
            </a:r>
          </a:p>
          <a:p>
            <a:pPr algn="l">
              <a:buFont typeface="Wingdings" panose="05000000000000000000" pitchFamily="2" charset="2"/>
              <a:buChar char="Ø"/>
            </a:pPr>
            <a:r>
              <a:rPr lang="en-US" sz="1200" b="1" i="0" dirty="0">
                <a:solidFill>
                  <a:srgbClr val="C9D1D9"/>
                </a:solidFill>
                <a:effectLst/>
                <a:latin typeface="-apple-system"/>
              </a:rPr>
              <a:t>This piece of code is stored and executed in a distributed/decentralized manner (more on that later).</a:t>
            </a:r>
          </a:p>
          <a:p>
            <a:pPr algn="l">
              <a:buFont typeface="Wingdings" panose="05000000000000000000" pitchFamily="2" charset="2"/>
              <a:buChar char="Ø"/>
            </a:pPr>
            <a:r>
              <a:rPr lang="en-US" sz="1200" b="1" i="0" dirty="0">
                <a:solidFill>
                  <a:srgbClr val="C9D1D9"/>
                </a:solidFill>
                <a:effectLst/>
                <a:latin typeface="-apple-system"/>
              </a:rPr>
              <a:t>They are mainly used to reduce the need for a trusted intermediary, disputes, and frauds.</a:t>
            </a:r>
          </a:p>
          <a:p>
            <a:pPr marL="0" indent="0" algn="l">
              <a:buNone/>
            </a:pPr>
            <a:endParaRPr lang="en-US" sz="1100" b="0" i="0" dirty="0">
              <a:solidFill>
                <a:srgbClr val="C9D1D9"/>
              </a:solidFill>
              <a:effectLst/>
              <a:latin typeface="-apple-system"/>
            </a:endParaRPr>
          </a:p>
          <a:p>
            <a:pPr algn="l">
              <a:buFont typeface="Arial" panose="020B0604020202020204" pitchFamily="34" charset="0"/>
              <a:buChar char="•"/>
            </a:pPr>
            <a:endParaRPr lang="en-US" sz="1000" b="0" i="0" dirty="0">
              <a:solidFill>
                <a:srgbClr val="C9D1D9"/>
              </a:solidFill>
              <a:effectLst/>
              <a:latin typeface="-apple-system"/>
            </a:endParaRPr>
          </a:p>
          <a:p>
            <a:pPr algn="l"/>
            <a:endParaRPr lang="en-US" sz="1100" b="0" i="0" dirty="0">
              <a:solidFill>
                <a:srgbClr val="C9D1D9"/>
              </a:solidFill>
              <a:effectLst/>
              <a:latin typeface="-apple-system"/>
            </a:endParaRPr>
          </a:p>
        </p:txBody>
      </p:sp>
      <p:sp>
        <p:nvSpPr>
          <p:cNvPr id="7" name="Content Placeholder 5">
            <a:extLst>
              <a:ext uri="{FF2B5EF4-FFF2-40B4-BE49-F238E27FC236}">
                <a16:creationId xmlns:a16="http://schemas.microsoft.com/office/drawing/2014/main" id="{E2828BDC-9B3B-65CE-F9B2-BF836A806B18}"/>
              </a:ext>
            </a:extLst>
          </p:cNvPr>
          <p:cNvSpPr txBox="1">
            <a:spLocks/>
          </p:cNvSpPr>
          <p:nvPr/>
        </p:nvSpPr>
        <p:spPr>
          <a:xfrm>
            <a:off x="205740" y="1108364"/>
            <a:ext cx="9499369" cy="4253371"/>
          </a:xfrm>
          <a:prstGeom prst="rect">
            <a:avLst/>
          </a:prstGeom>
        </p:spPr>
        <p:txBody>
          <a:bodyPr vert="horz" lIns="91440" tIns="45720" rIns="91440" bIns="45720" rtlCol="0">
            <a:noAutofit/>
          </a:bodyPr>
          <a:lstStyle>
            <a:lvl1pPr marL="342900" indent="-342900" algn="ctr" defTabSz="914400" rtl="0" eaLnBrk="1" latinLnBrk="0" hangingPunct="1">
              <a:spcBef>
                <a:spcPct val="20000"/>
              </a:spcBef>
              <a:buFont typeface="Arial" pitchFamily="34" charset="0"/>
              <a:buChar char="•"/>
              <a:defRPr sz="2400" kern="1200">
                <a:solidFill>
                  <a:schemeClr val="bg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chemeClr val="bg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chemeClr val="bg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chemeClr val="bg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l">
              <a:buNone/>
            </a:pPr>
            <a:r>
              <a:rPr lang="en-US" sz="2000" b="1" dirty="0">
                <a:solidFill>
                  <a:srgbClr val="0070C0"/>
                </a:solidFill>
                <a:latin typeface="-apple-system"/>
              </a:rPr>
              <a:t>Then What is Smart Contract ?</a:t>
            </a:r>
          </a:p>
        </p:txBody>
      </p:sp>
      <p:pic>
        <p:nvPicPr>
          <p:cNvPr id="13" name="Picture 12">
            <a:extLst>
              <a:ext uri="{FF2B5EF4-FFF2-40B4-BE49-F238E27FC236}">
                <a16:creationId xmlns:a16="http://schemas.microsoft.com/office/drawing/2014/main" id="{930BA35E-6C09-0614-4592-71C81ABB56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2168" y="1337167"/>
            <a:ext cx="2705600" cy="2029200"/>
          </a:xfrm>
          <a:prstGeom prst="rect">
            <a:avLst/>
          </a:prstGeom>
          <a:ln w="38100">
            <a:noFill/>
          </a:ln>
          <a:effectLst>
            <a:innerShdw blurRad="114300">
              <a:prstClr val="black"/>
            </a:innerShdw>
            <a:reflection blurRad="6350" stA="52000" endA="300" endPos="35000" dir="5400000" sy="-100000" algn="bl" rotWithShape="0"/>
            <a:softEdge rad="127000"/>
          </a:effectLst>
        </p:spPr>
      </p:pic>
    </p:spTree>
    <p:extLst>
      <p:ext uri="{BB962C8B-B14F-4D97-AF65-F5344CB8AC3E}">
        <p14:creationId xmlns:p14="http://schemas.microsoft.com/office/powerpoint/2010/main" val="2708706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591" y="121095"/>
            <a:ext cx="4519030" cy="671385"/>
          </a:xfrm>
        </p:spPr>
        <p:txBody>
          <a:bodyPr>
            <a:noAutofit/>
          </a:bodyPr>
          <a:lstStyle/>
          <a:p>
            <a:r>
              <a:rPr lang="en-US" sz="2800" dirty="0"/>
              <a:t>What is Blockchain</a:t>
            </a:r>
            <a:br>
              <a:rPr lang="en-US" sz="2800" dirty="0"/>
            </a:br>
            <a:r>
              <a:rPr lang="en-US" sz="2800" dirty="0"/>
              <a:t> Technology?</a:t>
            </a:r>
          </a:p>
        </p:txBody>
      </p:sp>
      <p:sp>
        <p:nvSpPr>
          <p:cNvPr id="3" name="Content Placeholder 2"/>
          <p:cNvSpPr>
            <a:spLocks noGrp="1"/>
          </p:cNvSpPr>
          <p:nvPr>
            <p:ph idx="1"/>
          </p:nvPr>
        </p:nvSpPr>
        <p:spPr>
          <a:xfrm>
            <a:off x="426842" y="1120877"/>
            <a:ext cx="8598212" cy="3815396"/>
          </a:xfrm>
        </p:spPr>
        <p:txBody>
          <a:bodyPr>
            <a:normAutofit/>
          </a:bodyPr>
          <a:lstStyle/>
          <a:p>
            <a:pPr marL="0" indent="0">
              <a:buNone/>
            </a:pPr>
            <a:r>
              <a:rPr lang="en-US" sz="1600" dirty="0">
                <a:latin typeface="Arial Narrow" panose="020B0606020202030204" pitchFamily="34" charset="0"/>
              </a:rPr>
              <a:t>Blockchain is a distributed ledger that is a collection of records, called blocks, that are linked together by cryptography.</a:t>
            </a:r>
          </a:p>
          <a:p>
            <a:endParaRPr lang="en-US" sz="1600" dirty="0"/>
          </a:p>
          <a:p>
            <a:pPr algn="l"/>
            <a:endParaRPr lang="en-US" sz="1100" b="1" i="0" u="sng" dirty="0">
              <a:solidFill>
                <a:srgbClr val="FF9100"/>
              </a:solidFill>
              <a:effectLst/>
              <a:latin typeface="Verdana" panose="020B0604030504040204" pitchFamily="34" charset="0"/>
            </a:endParaRPr>
          </a:p>
          <a:p>
            <a:pPr algn="l"/>
            <a:endParaRPr lang="en-US" sz="900" dirty="0">
              <a:solidFill>
                <a:srgbClr val="FFFFFF"/>
              </a:solidFill>
              <a:latin typeface="Verdana" panose="020B0604030504040204" pitchFamily="34" charset="0"/>
            </a:endParaRPr>
          </a:p>
          <a:p>
            <a:pPr marL="0" indent="0" algn="l">
              <a:buNone/>
            </a:pPr>
            <a:r>
              <a:rPr lang="en-US" sz="1100" b="1" u="sng" dirty="0">
                <a:solidFill>
                  <a:srgbClr val="FF9100"/>
                </a:solidFill>
                <a:effectLst/>
                <a:latin typeface="Verdana" panose="020B0604030504040204" pitchFamily="34" charset="0"/>
              </a:rPr>
              <a:t>Example of Blockchain in Real Life</a:t>
            </a:r>
          </a:p>
          <a:p>
            <a:pPr algn="l"/>
            <a:endParaRPr lang="en-US" sz="1100" b="1" u="sng" dirty="0">
              <a:solidFill>
                <a:srgbClr val="FF9100"/>
              </a:solidFill>
              <a:latin typeface="Verdana" panose="020B0604030504040204" pitchFamily="34" charset="0"/>
            </a:endParaRPr>
          </a:p>
          <a:p>
            <a:pPr algn="l"/>
            <a:endParaRPr lang="en-US" sz="900" b="0" i="0" dirty="0">
              <a:solidFill>
                <a:srgbClr val="FFFFFF"/>
              </a:solidFill>
              <a:effectLst/>
              <a:latin typeface="Verdana" panose="020B0604030504040204" pitchFamily="34" charset="0"/>
            </a:endParaRPr>
          </a:p>
          <a:p>
            <a:pPr algn="l"/>
            <a:endParaRPr lang="en-US" sz="900" dirty="0">
              <a:solidFill>
                <a:srgbClr val="FFFFFF"/>
              </a:solidFill>
              <a:latin typeface="Verdana" panose="020B0604030504040204" pitchFamily="34" charset="0"/>
            </a:endParaRPr>
          </a:p>
          <a:p>
            <a:pPr algn="l">
              <a:buFont typeface="Wingdings" panose="05000000000000000000" pitchFamily="2" charset="2"/>
              <a:buChar char="Ø"/>
            </a:pPr>
            <a:endParaRPr lang="en-US" sz="900" b="0" i="0" dirty="0">
              <a:solidFill>
                <a:srgbClr val="FFFFFF"/>
              </a:solidFill>
              <a:effectLst/>
              <a:latin typeface="Verdana" panose="020B0604030504040204" pitchFamily="34" charset="0"/>
            </a:endParaRPr>
          </a:p>
          <a:p>
            <a:pPr algn="l">
              <a:buFont typeface="Wingdings" panose="05000000000000000000" pitchFamily="2" charset="2"/>
              <a:buChar char="Ø"/>
            </a:pPr>
            <a:endParaRPr lang="en-US" sz="900" dirty="0">
              <a:solidFill>
                <a:srgbClr val="FFFFFF"/>
              </a:solidFill>
              <a:latin typeface="Verdana" panose="020B0604030504040204" pitchFamily="34" charset="0"/>
            </a:endParaRPr>
          </a:p>
          <a:p>
            <a:pPr algn="l">
              <a:buFont typeface="Wingdings" panose="05000000000000000000" pitchFamily="2" charset="2"/>
              <a:buChar char="Ø"/>
            </a:pPr>
            <a:r>
              <a:rPr lang="en-US" sz="900" b="0" i="0" dirty="0">
                <a:solidFill>
                  <a:srgbClr val="FFFFFF"/>
                </a:solidFill>
                <a:effectLst/>
                <a:latin typeface="Verdana" panose="020B0604030504040204" pitchFamily="34" charset="0"/>
              </a:rPr>
              <a:t>Let's say I purchase something from an offline store, and I have a ledger in which I can record the details of the purchase, and that ledger was created by the store. Now if the shopkeeper manipulates the ledger, I can't do anything. </a:t>
            </a:r>
          </a:p>
          <a:p>
            <a:pPr algn="l">
              <a:buFont typeface="Wingdings" panose="05000000000000000000" pitchFamily="2" charset="2"/>
              <a:buChar char="Ø"/>
            </a:pPr>
            <a:endParaRPr lang="en-US" sz="900" dirty="0">
              <a:solidFill>
                <a:srgbClr val="FFFFFF"/>
              </a:solidFill>
              <a:latin typeface="Verdana" panose="020B0604030504040204" pitchFamily="34" charset="0"/>
            </a:endParaRPr>
          </a:p>
          <a:p>
            <a:pPr algn="l">
              <a:buFont typeface="Wingdings" panose="05000000000000000000" pitchFamily="2" charset="2"/>
              <a:buChar char="Ø"/>
            </a:pPr>
            <a:r>
              <a:rPr lang="en-US" sz="900" b="0" i="0" dirty="0">
                <a:solidFill>
                  <a:srgbClr val="FFFFFF"/>
                </a:solidFill>
                <a:effectLst/>
                <a:latin typeface="Verdana" panose="020B0604030504040204" pitchFamily="34" charset="0"/>
              </a:rPr>
              <a:t>But in the case of blockchain, Shopkeeper can't manipulate the ledger, because the ledger is linked to the blockchain, and it is immutable. If the shopkeeper tries to manipulate the ledger, you can easily find out someone is trying to tamper with the ledger, and you can easily stop him. </a:t>
            </a:r>
            <a:br>
              <a:rPr lang="en-US" sz="900" b="0" i="0" dirty="0">
                <a:solidFill>
                  <a:srgbClr val="FFFFFF"/>
                </a:solidFill>
                <a:effectLst/>
                <a:latin typeface="Verdana" panose="020B0604030504040204" pitchFamily="34" charset="0"/>
              </a:rPr>
            </a:br>
            <a:br>
              <a:rPr lang="en-US" sz="900" b="0" i="0" dirty="0">
                <a:solidFill>
                  <a:srgbClr val="FFFFFF"/>
                </a:solidFill>
                <a:effectLst/>
                <a:latin typeface="Verdana" panose="020B0604030504040204" pitchFamily="34" charset="0"/>
              </a:rPr>
            </a:br>
            <a:br>
              <a:rPr lang="en-US" sz="900" b="1" i="0" u="sng" dirty="0">
                <a:solidFill>
                  <a:srgbClr val="FFFFFF"/>
                </a:solidFill>
                <a:effectLst/>
                <a:latin typeface="Verdana" panose="020B0604030504040204" pitchFamily="34" charset="0"/>
              </a:rPr>
            </a:br>
            <a:r>
              <a:rPr lang="en-US" sz="900" b="1" i="0" u="sng" dirty="0">
                <a:solidFill>
                  <a:srgbClr val="00B0F0"/>
                </a:solidFill>
                <a:effectLst/>
                <a:latin typeface="Verdana" panose="020B0604030504040204" pitchFamily="34" charset="0"/>
                <a:hlinkClick r:id="rId4">
                  <a:extLst>
                    <a:ext uri="{A12FA001-AC4F-418D-AE19-62706E023703}">
                      <ahyp:hlinkClr xmlns:ahyp="http://schemas.microsoft.com/office/drawing/2018/hyperlinkcolor" val="tx"/>
                    </a:ext>
                  </a:extLst>
                </a:hlinkClick>
              </a:rPr>
              <a:t>Detailed Explain Here </a:t>
            </a:r>
            <a:endParaRPr lang="en-US" sz="900" b="1" i="0" u="sng" dirty="0">
              <a:solidFill>
                <a:srgbClr val="00B0F0"/>
              </a:solidFill>
              <a:effectLst/>
              <a:latin typeface="Verdana" panose="020B0604030504040204" pitchFamily="34" charset="0"/>
            </a:endParaRPr>
          </a:p>
          <a:p>
            <a:pPr algn="l"/>
            <a:endParaRPr lang="en-US" sz="1100" b="1" i="0" u="sng" dirty="0">
              <a:solidFill>
                <a:srgbClr val="FF9100"/>
              </a:solidFill>
              <a:effectLst/>
              <a:latin typeface="Verdana" panose="020B0604030504040204" pitchFamily="34" charset="0"/>
            </a:endParaRPr>
          </a:p>
        </p:txBody>
      </p:sp>
      <p:pic>
        <p:nvPicPr>
          <p:cNvPr id="5" name="Picture 4">
            <a:extLst>
              <a:ext uri="{FF2B5EF4-FFF2-40B4-BE49-F238E27FC236}">
                <a16:creationId xmlns:a16="http://schemas.microsoft.com/office/drawing/2014/main" id="{DD09D58B-8871-B7BD-3F2C-571157F82B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6620" y="1528264"/>
            <a:ext cx="3162521" cy="1778918"/>
          </a:xfrm>
          <a:prstGeom prst="rect">
            <a:avLst/>
          </a:prstGeom>
          <a:ln w="28575">
            <a:solidFill>
              <a:schemeClr val="bg1">
                <a:lumMod val="95000"/>
              </a:schemeClr>
            </a:solidFill>
          </a:ln>
          <a:effectLst>
            <a:softEdge rad="127000"/>
          </a:effectLst>
        </p:spPr>
      </p:pic>
    </p:spTree>
    <p:extLst>
      <p:ext uri="{BB962C8B-B14F-4D97-AF65-F5344CB8AC3E}">
        <p14:creationId xmlns:p14="http://schemas.microsoft.com/office/powerpoint/2010/main" val="410330949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018" y="0"/>
            <a:ext cx="9507682" cy="731520"/>
          </a:xfrm>
          <a:effectLst>
            <a:outerShdw blurRad="50800" dist="38100" dir="18900000" algn="bl" rotWithShape="0">
              <a:prstClr val="black">
                <a:alpha val="40000"/>
              </a:prstClr>
            </a:outerShdw>
          </a:effectLst>
        </p:spPr>
        <p:txBody>
          <a:bodyPr>
            <a:normAutofit/>
          </a:bodyPr>
          <a:lstStyle/>
          <a:p>
            <a:pPr algn="l"/>
            <a:r>
              <a:rPr lang="en-US" sz="3200" b="1" i="0" dirty="0">
                <a:solidFill>
                  <a:schemeClr val="accent6">
                    <a:lumMod val="75000"/>
                  </a:schemeClr>
                </a:solidFill>
                <a:effectLst/>
                <a:latin typeface="-apple-system"/>
              </a:rPr>
              <a:t>Why should you build a dApp over a regular app?</a:t>
            </a:r>
          </a:p>
        </p:txBody>
      </p:sp>
      <p:sp>
        <p:nvSpPr>
          <p:cNvPr id="5" name="Content Placeholder 4"/>
          <p:cNvSpPr>
            <a:spLocks noGrp="1"/>
          </p:cNvSpPr>
          <p:nvPr>
            <p:ph idx="1"/>
          </p:nvPr>
        </p:nvSpPr>
        <p:spPr>
          <a:xfrm>
            <a:off x="336827" y="1534136"/>
            <a:ext cx="8679426" cy="3238948"/>
          </a:xfrm>
        </p:spPr>
        <p:txBody>
          <a:bodyPr>
            <a:normAutofit/>
          </a:bodyPr>
          <a:lstStyle/>
          <a:p>
            <a:pPr>
              <a:buFont typeface="Wingdings" panose="05000000000000000000" pitchFamily="2" charset="2"/>
              <a:buChar char="Ø"/>
            </a:pPr>
            <a:r>
              <a:rPr lang="en-US" sz="1400" dirty="0">
                <a:solidFill>
                  <a:schemeClr val="accent3">
                    <a:lumMod val="60000"/>
                    <a:lumOff val="40000"/>
                  </a:schemeClr>
                </a:solidFill>
              </a:rPr>
              <a:t>Zero downtime is guaranteed. </a:t>
            </a:r>
          </a:p>
          <a:p>
            <a:pPr>
              <a:buFont typeface="Wingdings" panose="05000000000000000000" pitchFamily="2" charset="2"/>
              <a:buChar char="Ø"/>
            </a:pPr>
            <a:endParaRPr lang="en-US" sz="1400" dirty="0">
              <a:solidFill>
                <a:schemeClr val="accent3">
                  <a:lumMod val="60000"/>
                  <a:lumOff val="40000"/>
                </a:schemeClr>
              </a:solidFill>
            </a:endParaRPr>
          </a:p>
          <a:p>
            <a:pPr>
              <a:buFont typeface="Wingdings" panose="05000000000000000000" pitchFamily="2" charset="2"/>
              <a:buChar char="Ø"/>
            </a:pPr>
            <a:r>
              <a:rPr lang="en-US" sz="1400" dirty="0">
                <a:solidFill>
                  <a:schemeClr val="accent3">
                    <a:lumMod val="60000"/>
                    <a:lumOff val="40000"/>
                  </a:schemeClr>
                </a:solidFill>
              </a:rPr>
              <a:t>More Secure as the malicious actors cannot launch attacks like denial-of-service </a:t>
            </a:r>
          </a:p>
          <a:p>
            <a:pPr marL="0" indent="0">
              <a:buNone/>
            </a:pPr>
            <a:r>
              <a:rPr lang="en-US" sz="1400" dirty="0">
                <a:solidFill>
                  <a:schemeClr val="accent3">
                    <a:lumMod val="60000"/>
                    <a:lumOff val="40000"/>
                  </a:schemeClr>
                </a:solidFill>
              </a:rPr>
              <a:t>        on the individual dApps. </a:t>
            </a:r>
          </a:p>
          <a:p>
            <a:pPr marL="0" indent="0">
              <a:buNone/>
            </a:pPr>
            <a:endParaRPr lang="en-US" sz="1400" dirty="0">
              <a:solidFill>
                <a:schemeClr val="accent3">
                  <a:lumMod val="60000"/>
                  <a:lumOff val="40000"/>
                </a:schemeClr>
              </a:solidFill>
            </a:endParaRPr>
          </a:p>
          <a:p>
            <a:pPr>
              <a:buFont typeface="Wingdings" panose="05000000000000000000" pitchFamily="2" charset="2"/>
              <a:buChar char="Ø"/>
            </a:pPr>
            <a:r>
              <a:rPr lang="en-US" sz="1400" dirty="0">
                <a:solidFill>
                  <a:schemeClr val="accent3">
                    <a:lumMod val="60000"/>
                    <a:lumOff val="40000"/>
                  </a:schemeClr>
                </a:solidFill>
              </a:rPr>
              <a:t>Offers absolute privacy as a dApp can be deployed and used without</a:t>
            </a:r>
          </a:p>
          <a:p>
            <a:pPr marL="0" indent="0">
              <a:buNone/>
            </a:pPr>
            <a:r>
              <a:rPr lang="en-US" sz="1400" dirty="0">
                <a:solidFill>
                  <a:schemeClr val="accent3">
                    <a:lumMod val="60000"/>
                    <a:lumOff val="40000"/>
                  </a:schemeClr>
                </a:solidFill>
              </a:rPr>
              <a:t>          requiring real-world identity verification. </a:t>
            </a:r>
          </a:p>
          <a:p>
            <a:pPr>
              <a:buFont typeface="Wingdings" panose="05000000000000000000" pitchFamily="2" charset="2"/>
              <a:buChar char="Ø"/>
            </a:pPr>
            <a:endParaRPr lang="en-US" sz="1400" dirty="0">
              <a:solidFill>
                <a:schemeClr val="accent3">
                  <a:lumMod val="60000"/>
                  <a:lumOff val="40000"/>
                </a:schemeClr>
              </a:solidFill>
            </a:endParaRPr>
          </a:p>
          <a:p>
            <a:pPr>
              <a:buFont typeface="Wingdings" panose="05000000000000000000" pitchFamily="2" charset="2"/>
              <a:buChar char="Ø"/>
            </a:pPr>
            <a:r>
              <a:rPr lang="en-US" sz="1400" dirty="0">
                <a:solidFill>
                  <a:schemeClr val="accent3">
                    <a:lumMod val="60000"/>
                    <a:lumOff val="40000"/>
                  </a:schemeClr>
                </a:solidFill>
              </a:rPr>
              <a:t>Gives you greater control over the application. </a:t>
            </a:r>
          </a:p>
          <a:p>
            <a:pPr>
              <a:buFont typeface="Wingdings" panose="05000000000000000000" pitchFamily="2" charset="2"/>
              <a:buChar char="Ø"/>
            </a:pPr>
            <a:endParaRPr lang="en-US" sz="1400" dirty="0">
              <a:solidFill>
                <a:schemeClr val="accent3">
                  <a:lumMod val="60000"/>
                  <a:lumOff val="40000"/>
                </a:schemeClr>
              </a:solidFill>
            </a:endParaRPr>
          </a:p>
          <a:p>
            <a:pPr>
              <a:buFont typeface="Wingdings" panose="05000000000000000000" pitchFamily="2" charset="2"/>
              <a:buChar char="Ø"/>
            </a:pPr>
            <a:r>
              <a:rPr lang="en-US" sz="1400" dirty="0">
                <a:solidFill>
                  <a:schemeClr val="accent3">
                    <a:lumMod val="60000"/>
                    <a:lumOff val="40000"/>
                  </a:schemeClr>
                </a:solidFill>
              </a:rPr>
              <a:t>Provides complete data integrity.</a:t>
            </a:r>
          </a:p>
        </p:txBody>
      </p:sp>
      <p:pic>
        <p:nvPicPr>
          <p:cNvPr id="11" name="Picture 10">
            <a:extLst>
              <a:ext uri="{FF2B5EF4-FFF2-40B4-BE49-F238E27FC236}">
                <a16:creationId xmlns:a16="http://schemas.microsoft.com/office/drawing/2014/main" id="{443B1A40-0790-4E14-A13D-BF821003F64F}"/>
              </a:ext>
            </a:extLst>
          </p:cNvPr>
          <p:cNvPicPr>
            <a:picLocks noChangeAspect="1"/>
          </p:cNvPicPr>
          <p:nvPr/>
        </p:nvPicPr>
        <p:blipFill>
          <a:blip r:embed="rId2"/>
          <a:stretch>
            <a:fillRect/>
          </a:stretch>
        </p:blipFill>
        <p:spPr>
          <a:xfrm>
            <a:off x="6005097" y="3153610"/>
            <a:ext cx="2853354" cy="1713806"/>
          </a:xfrm>
          <a:prstGeom prst="rect">
            <a:avLst/>
          </a:prstGeom>
          <a:ln w="38100">
            <a:noFill/>
          </a:ln>
          <a:effectLst>
            <a:glow rad="139700">
              <a:schemeClr val="accent3">
                <a:satMod val="175000"/>
                <a:alpha val="40000"/>
              </a:schemeClr>
            </a:glow>
          </a:effectLst>
        </p:spPr>
      </p:pic>
      <p:pic>
        <p:nvPicPr>
          <p:cNvPr id="15" name="Picture 14">
            <a:extLst>
              <a:ext uri="{FF2B5EF4-FFF2-40B4-BE49-F238E27FC236}">
                <a16:creationId xmlns:a16="http://schemas.microsoft.com/office/drawing/2014/main" id="{FBB0D721-85EB-9DFD-9364-CCFC24EFAB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7615" y="1248328"/>
            <a:ext cx="1356457" cy="1801404"/>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3954490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018" y="0"/>
            <a:ext cx="9507682" cy="731520"/>
          </a:xfrm>
          <a:effectLst>
            <a:outerShdw blurRad="50800" dist="38100" dir="18900000" algn="bl" rotWithShape="0">
              <a:prstClr val="black">
                <a:alpha val="40000"/>
              </a:prstClr>
            </a:outerShdw>
          </a:effectLst>
        </p:spPr>
        <p:txBody>
          <a:bodyPr>
            <a:normAutofit/>
          </a:bodyPr>
          <a:lstStyle/>
          <a:p>
            <a:pPr algn="l"/>
            <a:r>
              <a:rPr lang="en-US" sz="2800" b="1" i="0" dirty="0">
                <a:solidFill>
                  <a:schemeClr val="accent6">
                    <a:lumMod val="75000"/>
                  </a:schemeClr>
                </a:solidFill>
                <a:effectLst/>
                <a:latin typeface="-apple-system"/>
              </a:rPr>
              <a:t>How does decentralized app work?</a:t>
            </a:r>
          </a:p>
        </p:txBody>
      </p:sp>
      <p:sp>
        <p:nvSpPr>
          <p:cNvPr id="5" name="Content Placeholder 4"/>
          <p:cNvSpPr>
            <a:spLocks noGrp="1"/>
          </p:cNvSpPr>
          <p:nvPr>
            <p:ph idx="1"/>
          </p:nvPr>
        </p:nvSpPr>
        <p:spPr>
          <a:xfrm>
            <a:off x="229251" y="2217251"/>
            <a:ext cx="7919667" cy="2588559"/>
          </a:xfrm>
        </p:spPr>
        <p:txBody>
          <a:bodyPr>
            <a:normAutofit lnSpcReduction="10000"/>
          </a:bodyPr>
          <a:lstStyle/>
          <a:p>
            <a:pPr>
              <a:buFont typeface="Wingdings" panose="05000000000000000000" pitchFamily="2" charset="2"/>
              <a:buChar char="Ø"/>
            </a:pPr>
            <a:endParaRPr lang="en-US" sz="1400" dirty="0">
              <a:solidFill>
                <a:schemeClr val="accent3">
                  <a:lumMod val="60000"/>
                  <a:lumOff val="40000"/>
                </a:schemeClr>
              </a:solidFill>
            </a:endParaRPr>
          </a:p>
          <a:p>
            <a:pPr>
              <a:buFont typeface="Wingdings" panose="05000000000000000000" pitchFamily="2" charset="2"/>
              <a:buChar char="Ø"/>
            </a:pPr>
            <a:endParaRPr lang="en-US" sz="1400" dirty="0">
              <a:solidFill>
                <a:schemeClr val="accent3">
                  <a:lumMod val="60000"/>
                  <a:lumOff val="40000"/>
                </a:schemeClr>
              </a:solidFill>
            </a:endParaRPr>
          </a:p>
          <a:p>
            <a:pPr>
              <a:buFont typeface="Wingdings" panose="05000000000000000000" pitchFamily="2" charset="2"/>
              <a:buChar char="Ø"/>
            </a:pPr>
            <a:endParaRPr lang="en-US" sz="1400" dirty="0">
              <a:solidFill>
                <a:schemeClr val="accent3">
                  <a:lumMod val="60000"/>
                  <a:lumOff val="40000"/>
                </a:schemeClr>
              </a:solidFill>
            </a:endParaRPr>
          </a:p>
          <a:p>
            <a:pPr marL="0" indent="0">
              <a:buNone/>
            </a:pPr>
            <a:endParaRPr lang="en-US" sz="1400" b="1" dirty="0">
              <a:solidFill>
                <a:schemeClr val="accent6">
                  <a:lumMod val="20000"/>
                  <a:lumOff val="80000"/>
                </a:schemeClr>
              </a:solidFill>
            </a:endParaRPr>
          </a:p>
          <a:p>
            <a:pPr marL="0" indent="0">
              <a:buNone/>
            </a:pPr>
            <a:endParaRPr lang="en-US" sz="1400" b="1" dirty="0">
              <a:solidFill>
                <a:schemeClr val="accent6">
                  <a:lumMod val="20000"/>
                  <a:lumOff val="80000"/>
                </a:schemeClr>
              </a:solidFill>
            </a:endParaRPr>
          </a:p>
          <a:p>
            <a:pPr>
              <a:buFont typeface="Wingdings" panose="05000000000000000000" pitchFamily="2" charset="2"/>
              <a:buChar char="v"/>
            </a:pPr>
            <a:r>
              <a:rPr lang="en-US" sz="1400" b="1" dirty="0">
                <a:solidFill>
                  <a:schemeClr val="accent6">
                    <a:lumMod val="20000"/>
                    <a:lumOff val="80000"/>
                  </a:schemeClr>
                </a:solidFill>
              </a:rPr>
              <a:t> To use the decentralized apps, instead of downloading the application, the user has to pay a certain amount of </a:t>
            </a:r>
            <a:r>
              <a:rPr lang="en-US" sz="1400" b="1" dirty="0">
                <a:solidFill>
                  <a:srgbClr val="FFFF00"/>
                </a:solidFill>
              </a:rPr>
              <a:t>gas</a:t>
            </a:r>
            <a:r>
              <a:rPr lang="en-US" sz="1400" b="1" dirty="0">
                <a:solidFill>
                  <a:schemeClr val="accent6">
                    <a:lumMod val="20000"/>
                    <a:lumOff val="80000"/>
                  </a:schemeClr>
                </a:solidFill>
              </a:rPr>
              <a:t>(in terms of the cryptocurrency) to the developer.</a:t>
            </a:r>
          </a:p>
          <a:p>
            <a:pPr marL="0" indent="0">
              <a:buNone/>
            </a:pPr>
            <a:endParaRPr lang="en-US" sz="1400" b="1" dirty="0">
              <a:solidFill>
                <a:schemeClr val="accent6">
                  <a:lumMod val="20000"/>
                  <a:lumOff val="80000"/>
                </a:schemeClr>
              </a:solidFill>
            </a:endParaRPr>
          </a:p>
          <a:p>
            <a:pPr>
              <a:buFont typeface="Wingdings" panose="05000000000000000000" pitchFamily="2" charset="2"/>
              <a:buChar char="v"/>
            </a:pPr>
            <a:r>
              <a:rPr lang="en-US" sz="1400" b="1" dirty="0">
                <a:solidFill>
                  <a:schemeClr val="accent6">
                    <a:lumMod val="20000"/>
                    <a:lumOff val="80000"/>
                  </a:schemeClr>
                </a:solidFill>
              </a:rPr>
              <a:t>The user can also download the source code of the application under a “smart contract”- a collection of code, logic, and data to run the application. Unlike centralized apps, the backend code of the decentralized application runs on the P2P network instead of the centralized servers.</a:t>
            </a:r>
          </a:p>
        </p:txBody>
      </p:sp>
      <p:pic>
        <p:nvPicPr>
          <p:cNvPr id="3" name="Picture 2">
            <a:extLst>
              <a:ext uri="{FF2B5EF4-FFF2-40B4-BE49-F238E27FC236}">
                <a16:creationId xmlns:a16="http://schemas.microsoft.com/office/drawing/2014/main" id="{F771B98B-48AE-244C-4D50-9F2E3AA3C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1" y="568357"/>
            <a:ext cx="4239925" cy="2705843"/>
          </a:xfrm>
          <a:prstGeom prst="rect">
            <a:avLst/>
          </a:prstGeom>
          <a:ln w="28575">
            <a:noFill/>
          </a:ln>
          <a:effectLst>
            <a:reflection blurRad="6350" stA="50000" endA="300" endPos="55000" dir="5400000" sy="-100000" algn="bl" rotWithShape="0"/>
            <a:softEdge rad="317500"/>
          </a:effectLst>
        </p:spPr>
      </p:pic>
    </p:spTree>
    <p:extLst>
      <p:ext uri="{BB962C8B-B14F-4D97-AF65-F5344CB8AC3E}">
        <p14:creationId xmlns:p14="http://schemas.microsoft.com/office/powerpoint/2010/main" val="70299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7031"/>
            <a:ext cx="6885708" cy="763525"/>
          </a:xfrm>
        </p:spPr>
        <p:txBody>
          <a:bodyPr>
            <a:normAutofit/>
          </a:bodyPr>
          <a:lstStyle/>
          <a:p>
            <a:r>
              <a:rPr lang="en-US" dirty="0"/>
              <a:t>Blockchain Implementation  </a:t>
            </a:r>
          </a:p>
        </p:txBody>
      </p:sp>
      <p:sp>
        <p:nvSpPr>
          <p:cNvPr id="9" name="Content Placeholder 4">
            <a:extLst>
              <a:ext uri="{FF2B5EF4-FFF2-40B4-BE49-F238E27FC236}">
                <a16:creationId xmlns:a16="http://schemas.microsoft.com/office/drawing/2014/main" id="{67743695-FD17-C678-E86E-B4581C4F2335}"/>
              </a:ext>
            </a:extLst>
          </p:cNvPr>
          <p:cNvSpPr txBox="1">
            <a:spLocks/>
          </p:cNvSpPr>
          <p:nvPr/>
        </p:nvSpPr>
        <p:spPr>
          <a:xfrm>
            <a:off x="923412" y="1850267"/>
            <a:ext cx="7239000" cy="3176202"/>
          </a:xfrm>
          <a:prstGeom prst="rect">
            <a:avLst/>
          </a:prstGeom>
        </p:spPr>
        <p:txBody>
          <a:bodyPr vert="horz" lIns="91440" tIns="45720" rIns="91440" bIns="45720" rtlCol="0" anchor="b">
            <a:normAutofit fontScale="92500" lnSpcReduction="10000"/>
          </a:bodyPr>
          <a:lstStyle>
            <a:lvl1pPr marL="0" indent="0" algn="ctr" defTabSz="914400" rtl="0" eaLnBrk="1" latinLnBrk="0" hangingPunct="1">
              <a:spcBef>
                <a:spcPct val="20000"/>
              </a:spcBef>
              <a:buFont typeface="Arial" pitchFamily="34" charset="0"/>
              <a:buNone/>
              <a:defRPr sz="2400" b="1" kern="1200">
                <a:solidFill>
                  <a:srgbClr val="FFC00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buFont typeface="Wingdings" panose="05000000000000000000" pitchFamily="2" charset="2"/>
              <a:buChar char="Ø"/>
            </a:pPr>
            <a:endParaRPr lang="en-US" sz="1400" dirty="0">
              <a:solidFill>
                <a:schemeClr val="accent3">
                  <a:lumMod val="60000"/>
                  <a:lumOff val="40000"/>
                </a:schemeClr>
              </a:solidFill>
            </a:endParaRPr>
          </a:p>
          <a:p>
            <a:pPr>
              <a:buFont typeface="Wingdings" panose="05000000000000000000" pitchFamily="2" charset="2"/>
              <a:buChar char="Ø"/>
            </a:pPr>
            <a:endParaRPr lang="en-US" sz="1400" dirty="0">
              <a:solidFill>
                <a:schemeClr val="accent3">
                  <a:lumMod val="60000"/>
                  <a:lumOff val="40000"/>
                </a:schemeClr>
              </a:solidFill>
            </a:endParaRPr>
          </a:p>
          <a:p>
            <a:pPr algn="l">
              <a:buFont typeface="Wingdings" panose="05000000000000000000" pitchFamily="2" charset="2"/>
              <a:buChar char="Ø"/>
            </a:pPr>
            <a:endParaRPr lang="en-US" sz="1400" dirty="0">
              <a:solidFill>
                <a:schemeClr val="accent3">
                  <a:lumMod val="60000"/>
                  <a:lumOff val="40000"/>
                </a:schemeClr>
              </a:solidFill>
            </a:endParaRPr>
          </a:p>
          <a:p>
            <a:pPr algn="l">
              <a:buFont typeface="Wingdings" panose="05000000000000000000" pitchFamily="2" charset="2"/>
              <a:buChar char="v"/>
            </a:pPr>
            <a:endParaRPr lang="en-US" sz="1400" dirty="0">
              <a:solidFill>
                <a:schemeClr val="accent6">
                  <a:lumMod val="20000"/>
                  <a:lumOff val="80000"/>
                </a:schemeClr>
              </a:solidFill>
            </a:endParaRPr>
          </a:p>
          <a:p>
            <a:pPr algn="l">
              <a:buFont typeface="Wingdings" panose="05000000000000000000" pitchFamily="2" charset="2"/>
              <a:buChar char="v"/>
            </a:pPr>
            <a:r>
              <a:rPr lang="en-US" sz="1400" dirty="0">
                <a:solidFill>
                  <a:schemeClr val="accent6">
                    <a:lumMod val="20000"/>
                    <a:lumOff val="80000"/>
                  </a:schemeClr>
                </a:solidFill>
              </a:rPr>
              <a:t>The development process of dApp is different than the centralized ones. </a:t>
            </a:r>
          </a:p>
          <a:p>
            <a:pPr algn="l">
              <a:buFont typeface="Wingdings" panose="05000000000000000000" pitchFamily="2" charset="2"/>
              <a:buChar char="v"/>
            </a:pPr>
            <a:r>
              <a:rPr lang="en-US" sz="1400" dirty="0">
                <a:solidFill>
                  <a:schemeClr val="accent6">
                    <a:lumMod val="20000"/>
                    <a:lumOff val="80000"/>
                  </a:schemeClr>
                </a:solidFill>
              </a:rPr>
              <a:t> List the app requirements and check them for their feasibility. </a:t>
            </a:r>
          </a:p>
          <a:p>
            <a:pPr algn="l">
              <a:buFont typeface="Wingdings" panose="05000000000000000000" pitchFamily="2" charset="2"/>
              <a:buChar char="v"/>
            </a:pPr>
            <a:r>
              <a:rPr lang="en-US" sz="1400" dirty="0">
                <a:solidFill>
                  <a:schemeClr val="accent6">
                    <a:lumMod val="20000"/>
                    <a:lumOff val="80000"/>
                  </a:schemeClr>
                </a:solidFill>
              </a:rPr>
              <a:t>Install the Node Package Manager. </a:t>
            </a:r>
          </a:p>
          <a:p>
            <a:pPr algn="l">
              <a:buFont typeface="Wingdings" panose="05000000000000000000" pitchFamily="2" charset="2"/>
              <a:buChar char="v"/>
            </a:pPr>
            <a:r>
              <a:rPr lang="en-US" sz="1400" dirty="0">
                <a:solidFill>
                  <a:schemeClr val="accent6">
                    <a:lumMod val="20000"/>
                    <a:lumOff val="80000"/>
                  </a:schemeClr>
                </a:solidFill>
              </a:rPr>
              <a:t>Choose tech stack, including database, frameworks, hosting, frontend, its contracts, programing language, APIs, and Development server. We can use Ethereum for the same. (also Solana and another blockchain)</a:t>
            </a:r>
          </a:p>
          <a:p>
            <a:pPr algn="l">
              <a:buFont typeface="Wingdings" panose="05000000000000000000" pitchFamily="2" charset="2"/>
              <a:buChar char="v"/>
            </a:pPr>
            <a:r>
              <a:rPr lang="en-US" sz="1400" dirty="0">
                <a:solidFill>
                  <a:schemeClr val="accent6">
                    <a:lumMod val="20000"/>
                    <a:lumOff val="80000"/>
                  </a:schemeClr>
                </a:solidFill>
              </a:rPr>
              <a:t>Launch an Initial Coin Offering to raise the funds that we will need to develop our project. </a:t>
            </a:r>
          </a:p>
          <a:p>
            <a:pPr algn="l">
              <a:buFont typeface="Wingdings" panose="05000000000000000000" pitchFamily="2" charset="2"/>
              <a:buChar char="v"/>
            </a:pPr>
            <a:r>
              <a:rPr lang="en-US" sz="1400" dirty="0">
                <a:solidFill>
                  <a:schemeClr val="accent6">
                    <a:lumMod val="20000"/>
                    <a:lumOff val="80000"/>
                  </a:schemeClr>
                </a:solidFill>
              </a:rPr>
              <a:t>Build our dApp using the platforms like truffle. </a:t>
            </a:r>
          </a:p>
          <a:p>
            <a:pPr algn="l">
              <a:buFont typeface="Wingdings" panose="05000000000000000000" pitchFamily="2" charset="2"/>
              <a:buChar char="v"/>
            </a:pPr>
            <a:r>
              <a:rPr lang="en-US" sz="1400" dirty="0">
                <a:solidFill>
                  <a:schemeClr val="accent6">
                    <a:lumMod val="20000"/>
                    <a:lumOff val="80000"/>
                  </a:schemeClr>
                </a:solidFill>
              </a:rPr>
              <a:t>Test our dApp and smart contract for its functionality. </a:t>
            </a:r>
          </a:p>
          <a:p>
            <a:pPr algn="l">
              <a:buFont typeface="Wingdings" panose="05000000000000000000" pitchFamily="2" charset="2"/>
              <a:buChar char="v"/>
            </a:pPr>
            <a:r>
              <a:rPr lang="en-US" sz="1400" dirty="0">
                <a:solidFill>
                  <a:schemeClr val="accent6">
                    <a:lumMod val="20000"/>
                    <a:lumOff val="80000"/>
                  </a:schemeClr>
                </a:solidFill>
              </a:rPr>
              <a:t>Once tested successfully, we can launch the dApp on Web3.</a:t>
            </a:r>
          </a:p>
        </p:txBody>
      </p:sp>
      <p:pic>
        <p:nvPicPr>
          <p:cNvPr id="10" name="Picture 9">
            <a:extLst>
              <a:ext uri="{FF2B5EF4-FFF2-40B4-BE49-F238E27FC236}">
                <a16:creationId xmlns:a16="http://schemas.microsoft.com/office/drawing/2014/main" id="{917A077C-CB5B-534A-F6C9-8DE5C90C4B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5650" y="1127751"/>
            <a:ext cx="2110059" cy="1582544"/>
          </a:xfrm>
          <a:prstGeom prst="rect">
            <a:avLst/>
          </a:prstGeom>
          <a:ln w="28575">
            <a:solidFill>
              <a:schemeClr val="accent6">
                <a:lumMod val="60000"/>
                <a:lumOff val="40000"/>
              </a:schemeClr>
            </a:solidFill>
          </a:ln>
          <a:effectLst>
            <a:glow rad="228600">
              <a:schemeClr val="accent6">
                <a:satMod val="175000"/>
                <a:alpha val="40000"/>
              </a:schemeClr>
            </a:glow>
          </a:effectLst>
        </p:spPr>
      </p:pic>
      <p:pic>
        <p:nvPicPr>
          <p:cNvPr id="11" name="Picture 2">
            <a:extLst>
              <a:ext uri="{FF2B5EF4-FFF2-40B4-BE49-F238E27FC236}">
                <a16:creationId xmlns:a16="http://schemas.microsoft.com/office/drawing/2014/main" id="{E70FE694-8EBC-EC97-8B4B-7048B2B82A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2893" y="1127751"/>
            <a:ext cx="3400020" cy="1582544"/>
          </a:xfrm>
          <a:prstGeom prst="rect">
            <a:avLst/>
          </a:prstGeom>
          <a:noFill/>
          <a:ln w="38100">
            <a:solidFill>
              <a:schemeClr val="accent6">
                <a:lumMod val="60000"/>
                <a:lumOff val="40000"/>
              </a:schemeClr>
            </a:solidFill>
          </a:ln>
          <a:effectLst>
            <a:glow rad="228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175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47900" y="0"/>
            <a:ext cx="7543800" cy="731520"/>
          </a:xfrm>
        </p:spPr>
        <p:txBody>
          <a:bodyPr>
            <a:normAutofit/>
          </a:bodyPr>
          <a:lstStyle/>
          <a:p>
            <a:r>
              <a:rPr lang="en-US" dirty="0"/>
              <a:t>What is our Crypto dApp? </a:t>
            </a:r>
          </a:p>
        </p:txBody>
      </p:sp>
      <p:sp>
        <p:nvSpPr>
          <p:cNvPr id="5" name="Content Placeholder 4"/>
          <p:cNvSpPr>
            <a:spLocks noGrp="1"/>
          </p:cNvSpPr>
          <p:nvPr>
            <p:ph idx="1"/>
          </p:nvPr>
        </p:nvSpPr>
        <p:spPr>
          <a:xfrm>
            <a:off x="464574" y="1844040"/>
            <a:ext cx="8519406" cy="3198607"/>
          </a:xfrm>
        </p:spPr>
        <p:txBody>
          <a:bodyPr>
            <a:normAutofit fontScale="62500" lnSpcReduction="20000"/>
          </a:bodyPr>
          <a:lstStyle/>
          <a:p>
            <a:pPr marL="0" indent="0">
              <a:buNone/>
            </a:pPr>
            <a:endParaRPr lang="en-US" sz="1600" dirty="0">
              <a:solidFill>
                <a:schemeClr val="bg1">
                  <a:lumMod val="85000"/>
                </a:schemeClr>
              </a:solidFill>
            </a:endParaRPr>
          </a:p>
          <a:p>
            <a:pPr marL="0" indent="0">
              <a:buNone/>
            </a:pPr>
            <a:endParaRPr lang="en-US" sz="1600" dirty="0">
              <a:solidFill>
                <a:schemeClr val="bg1">
                  <a:lumMod val="85000"/>
                </a:schemeClr>
              </a:solidFill>
            </a:endParaRPr>
          </a:p>
          <a:p>
            <a:pPr marL="0" indent="0">
              <a:buNone/>
            </a:pPr>
            <a:endParaRPr lang="en-US" sz="1600" dirty="0">
              <a:solidFill>
                <a:schemeClr val="bg1">
                  <a:lumMod val="85000"/>
                </a:schemeClr>
              </a:solidFill>
            </a:endParaRPr>
          </a:p>
          <a:p>
            <a:pPr marL="0" indent="0">
              <a:buNone/>
            </a:pPr>
            <a:endParaRPr lang="en-US" sz="1600" dirty="0">
              <a:solidFill>
                <a:schemeClr val="bg1">
                  <a:lumMod val="85000"/>
                </a:schemeClr>
              </a:solidFill>
            </a:endParaRPr>
          </a:p>
          <a:p>
            <a:pPr marL="0" indent="0">
              <a:buNone/>
            </a:pPr>
            <a:endParaRPr lang="en-US" sz="1600" dirty="0">
              <a:solidFill>
                <a:schemeClr val="bg1">
                  <a:lumMod val="85000"/>
                </a:schemeClr>
              </a:solidFill>
            </a:endParaRPr>
          </a:p>
          <a:p>
            <a:pPr marL="0" indent="0">
              <a:buNone/>
            </a:pPr>
            <a:endParaRPr lang="en-US" sz="1600" dirty="0">
              <a:solidFill>
                <a:schemeClr val="bg1">
                  <a:lumMod val="85000"/>
                </a:schemeClr>
              </a:solidFill>
            </a:endParaRPr>
          </a:p>
          <a:p>
            <a:pPr marL="0" indent="0">
              <a:buNone/>
            </a:pPr>
            <a:endParaRPr lang="en-US" sz="1600" dirty="0">
              <a:solidFill>
                <a:schemeClr val="bg1">
                  <a:lumMod val="85000"/>
                </a:schemeClr>
              </a:solidFill>
            </a:endParaRPr>
          </a:p>
          <a:p>
            <a:pPr>
              <a:buFont typeface="Wingdings" panose="05000000000000000000" pitchFamily="2" charset="2"/>
              <a:buChar char="Ø"/>
            </a:pPr>
            <a:r>
              <a:rPr lang="en-US" sz="2200" b="1" i="0" dirty="0">
                <a:effectLst/>
                <a:latin typeface="Calibri" panose="020F0502020204030204" pitchFamily="34" charset="0"/>
              </a:rPr>
              <a:t>This dApp is designed for normal users who want to send cryptocurrency to each other through an app, and the process will be extremely straightforward.</a:t>
            </a:r>
          </a:p>
          <a:p>
            <a:pPr>
              <a:buFont typeface="Wingdings" panose="05000000000000000000" pitchFamily="2" charset="2"/>
              <a:buChar char="Ø"/>
            </a:pPr>
            <a:endParaRPr lang="en-US" sz="2200" b="1" i="0" dirty="0">
              <a:effectLst/>
              <a:latin typeface="Calibri" panose="020F0502020204030204" pitchFamily="34" charset="0"/>
            </a:endParaRPr>
          </a:p>
          <a:p>
            <a:pPr>
              <a:buFont typeface="Wingdings" panose="05000000000000000000" pitchFamily="2" charset="2"/>
              <a:buChar char="Ø"/>
            </a:pPr>
            <a:r>
              <a:rPr lang="en-US" sz="2200" b="1" dirty="0">
                <a:latin typeface="Calibri" panose="020F0502020204030204" pitchFamily="34" charset="0"/>
              </a:rPr>
              <a:t>Normal people</a:t>
            </a:r>
            <a:r>
              <a:rPr lang="en-US" sz="2200" b="1" i="0" dirty="0">
                <a:effectLst/>
                <a:latin typeface="Calibri" panose="020F0502020204030204" pitchFamily="34" charset="0"/>
              </a:rPr>
              <a:t> can also perform a large number of tasks on our web3 platform, which will assist them with investment tips, help them make investments more profitable with our artificial intelligence, and offer them a variety of features.</a:t>
            </a:r>
            <a:br>
              <a:rPr lang="en-US" sz="1800" b="1" i="0" dirty="0">
                <a:effectLst/>
                <a:latin typeface="Calibri" panose="020F0502020204030204" pitchFamily="34" charset="0"/>
              </a:rPr>
            </a:br>
            <a:endParaRPr lang="en-US" sz="1800" b="1" i="0" dirty="0">
              <a:effectLst/>
              <a:latin typeface="Calibri" panose="020F0502020204030204" pitchFamily="34" charset="0"/>
            </a:endParaRPr>
          </a:p>
          <a:p>
            <a:pPr marL="0" indent="0">
              <a:buNone/>
            </a:pPr>
            <a:r>
              <a:rPr lang="en-US" sz="1800" b="1" dirty="0">
                <a:latin typeface="Calibri" panose="020F0502020204030204" pitchFamily="34" charset="0"/>
              </a:rPr>
              <a:t>     </a:t>
            </a:r>
          </a:p>
          <a:p>
            <a:pPr marL="0" indent="0">
              <a:buNone/>
            </a:pPr>
            <a:r>
              <a:rPr lang="en-US" sz="1700" b="1" i="0" dirty="0">
                <a:solidFill>
                  <a:schemeClr val="accent5">
                    <a:lumMod val="60000"/>
                    <a:lumOff val="40000"/>
                  </a:schemeClr>
                </a:solidFill>
                <a:effectLst/>
                <a:latin typeface="Calibri" panose="020F0502020204030204" pitchFamily="34" charset="0"/>
              </a:rPr>
              <a:t>⦾   When you have cryptocurrency, simply connect your Metamask wallet to the Crypto dApp and you will be able to send the currency through our app.</a:t>
            </a:r>
            <a:br>
              <a:rPr lang="en-US" sz="1200" b="1" i="0" dirty="0">
                <a:solidFill>
                  <a:srgbClr val="FFFFFF"/>
                </a:solidFill>
                <a:effectLst/>
                <a:latin typeface="Calibri" panose="020F0502020204030204" pitchFamily="34" charset="0"/>
              </a:rPr>
            </a:br>
            <a:br>
              <a:rPr lang="en-US" sz="1200" b="1" i="0" dirty="0">
                <a:solidFill>
                  <a:srgbClr val="FFFFFF"/>
                </a:solidFill>
                <a:effectLst/>
                <a:latin typeface="Calibri" panose="020F0502020204030204" pitchFamily="34" charset="0"/>
              </a:rPr>
            </a:br>
            <a:endParaRPr lang="en-US" sz="1200" b="1" i="0" dirty="0">
              <a:solidFill>
                <a:srgbClr val="FFFFFF"/>
              </a:solidFill>
              <a:effectLst/>
              <a:latin typeface="Calibri" panose="020F0502020204030204" pitchFamily="34" charset="0"/>
            </a:endParaRPr>
          </a:p>
          <a:p>
            <a:pPr marL="0" indent="0">
              <a:buNone/>
            </a:pPr>
            <a:endParaRPr lang="en-US" sz="1200" b="1" i="0" dirty="0">
              <a:solidFill>
                <a:srgbClr val="FFFFFF"/>
              </a:solidFill>
              <a:effectLst/>
              <a:latin typeface="Calibri" panose="020F0502020204030204" pitchFamily="34" charset="0"/>
            </a:endParaRPr>
          </a:p>
          <a:p>
            <a:pPr marL="0" indent="0">
              <a:buNone/>
            </a:pPr>
            <a:endParaRPr lang="en-US" sz="1200" b="1" dirty="0">
              <a:solidFill>
                <a:srgbClr val="FFFFFF"/>
              </a:solidFill>
              <a:latin typeface="Calibri" panose="020F0502020204030204" pitchFamily="34" charset="0"/>
            </a:endParaRPr>
          </a:p>
          <a:p>
            <a:pPr marL="0" indent="0">
              <a:buNone/>
            </a:pPr>
            <a:endParaRPr lang="en-US" sz="1200" b="1" i="0" dirty="0">
              <a:solidFill>
                <a:srgbClr val="FFFFFF"/>
              </a:solidFill>
              <a:effectLst/>
              <a:latin typeface="Calibri" panose="020F0502020204030204" pitchFamily="34" charset="0"/>
            </a:endParaRPr>
          </a:p>
          <a:p>
            <a:pPr marL="0" indent="0">
              <a:buNone/>
            </a:pPr>
            <a:endParaRPr lang="en-US" sz="1600" dirty="0"/>
          </a:p>
        </p:txBody>
      </p:sp>
      <p:pic>
        <p:nvPicPr>
          <p:cNvPr id="3" name="Picture 2">
            <a:extLst>
              <a:ext uri="{FF2B5EF4-FFF2-40B4-BE49-F238E27FC236}">
                <a16:creationId xmlns:a16="http://schemas.microsoft.com/office/drawing/2014/main" id="{4C713F17-FE9E-7058-E3B4-DBC07D5A1E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4202" y="661640"/>
            <a:ext cx="3520149" cy="1984452"/>
          </a:xfrm>
          <a:prstGeom prst="rect">
            <a:avLst/>
          </a:prstGeom>
          <a:ln w="28575">
            <a:noFill/>
          </a:ln>
          <a:effectLst>
            <a:reflection blurRad="6350" stA="52000" endA="300" endPos="35000" dir="5400000" sy="-100000" algn="bl" rotWithShape="0"/>
            <a:softEdge rad="127000"/>
          </a:effectLst>
        </p:spPr>
      </p:pic>
    </p:spTree>
    <p:extLst>
      <p:ext uri="{BB962C8B-B14F-4D97-AF65-F5344CB8AC3E}">
        <p14:creationId xmlns:p14="http://schemas.microsoft.com/office/powerpoint/2010/main" val="1101633878"/>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0063" y="117031"/>
            <a:ext cx="7889774" cy="763525"/>
          </a:xfrm>
        </p:spPr>
        <p:txBody>
          <a:bodyPr>
            <a:noAutofit/>
          </a:bodyPr>
          <a:lstStyle/>
          <a:p>
            <a:r>
              <a:rPr lang="en-US" sz="2800" dirty="0"/>
              <a:t>Our Frameworks for </a:t>
            </a:r>
            <a:br>
              <a:rPr lang="en-US" sz="2800" dirty="0"/>
            </a:br>
            <a:r>
              <a:rPr lang="en-US" sz="2800" dirty="0"/>
              <a:t>Blockchain Implementation </a:t>
            </a:r>
          </a:p>
        </p:txBody>
      </p:sp>
      <p:sp>
        <p:nvSpPr>
          <p:cNvPr id="6" name="Content Placeholder 5"/>
          <p:cNvSpPr>
            <a:spLocks noGrp="1"/>
          </p:cNvSpPr>
          <p:nvPr>
            <p:ph sz="half" idx="2"/>
          </p:nvPr>
        </p:nvSpPr>
        <p:spPr>
          <a:xfrm>
            <a:off x="121920" y="3147086"/>
            <a:ext cx="8865963" cy="1879383"/>
          </a:xfrm>
        </p:spPr>
        <p:txBody>
          <a:bodyPr>
            <a:noAutofit/>
          </a:bodyPr>
          <a:lstStyle/>
          <a:p>
            <a:pPr marL="457200">
              <a:lnSpc>
                <a:spcPct val="110000"/>
              </a:lnSpc>
              <a:spcAft>
                <a:spcPts val="1000"/>
              </a:spcAft>
            </a:pPr>
            <a:r>
              <a:rPr lang="en-IN" sz="1800" b="1" dirty="0">
                <a:solidFill>
                  <a:schemeClr val="bg2">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Frontend: </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Using Rapid API </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ReactJS</a:t>
            </a:r>
            <a:r>
              <a:rPr lang="en-IN" sz="1800" b="1" dirty="0">
                <a:solidFill>
                  <a:schemeClr val="bg2">
                    <a:lumMod val="75000"/>
                  </a:schemeClr>
                </a:solidFill>
                <a:latin typeface="Cambria Math" panose="02040503050406030204" pitchFamily="18" charset="0"/>
                <a:ea typeface="Times New Roman" panose="02020603050405020304" pitchFamily="18" charset="0"/>
                <a:cs typeface="Cambria Math" panose="02040503050406030204" pitchFamily="18" charset="0"/>
              </a:rPr>
              <a:t> and </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NodeJS  </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JS  </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HTML</a:t>
            </a:r>
            <a:r>
              <a:rPr lang="en-IN" sz="1800" dirty="0">
                <a:solidFill>
                  <a:schemeClr val="bg2">
                    <a:lumMod val="75000"/>
                  </a:schemeClr>
                </a:solidFill>
                <a:latin typeface="Calibri" panose="020F0502020204030204" pitchFamily="34" charset="0"/>
                <a:ea typeface="Times New Roman" panose="02020603050405020304" pitchFamily="18" charset="0"/>
                <a:cs typeface="Times New Roman" panose="02020603050405020304" pitchFamily="18" charset="0"/>
              </a:rPr>
              <a:t> </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CSS /Tailwind/Bootstrap  </a:t>
            </a:r>
          </a:p>
          <a:p>
            <a:pPr marL="457200">
              <a:lnSpc>
                <a:spcPct val="110000"/>
              </a:lnSpc>
              <a:spcAft>
                <a:spcPts val="1000"/>
              </a:spcAft>
            </a:pPr>
            <a:r>
              <a:rPr lang="en-IN" sz="1800" b="1" dirty="0">
                <a:solidFill>
                  <a:schemeClr val="bg2">
                    <a:lumMod val="75000"/>
                  </a:schemeClr>
                </a:solidFill>
                <a:latin typeface="Calibri" panose="020F0502020204030204" pitchFamily="34" charset="0"/>
                <a:ea typeface="Times New Roman" panose="02020603050405020304" pitchFamily="18" charset="0"/>
                <a:cs typeface="Times New Roman" panose="02020603050405020304" pitchFamily="18" charset="0"/>
              </a:rPr>
              <a:t>Backend Layer in Web3.0</a:t>
            </a:r>
            <a:r>
              <a:rPr lang="en-IN" sz="1800" b="1" dirty="0">
                <a:solidFill>
                  <a:schemeClr val="bg2">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Solidity</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Rust</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a:t>
            </a:r>
            <a:r>
              <a:rPr lang="en-IN" sz="1800" b="1" dirty="0">
                <a:solidFill>
                  <a:schemeClr val="bg2">
                    <a:lumMod val="75000"/>
                  </a:schemeClr>
                </a:solidFill>
                <a:latin typeface="Cambria Math" panose="02040503050406030204" pitchFamily="18" charset="0"/>
                <a:ea typeface="Times New Roman" panose="02020603050405020304" pitchFamily="18" charset="0"/>
                <a:cs typeface="Cambria Math" panose="02040503050406030204" pitchFamily="18" charset="0"/>
              </a:rPr>
              <a:t>Python</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Ethereum Blockchain</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a:t>
            </a:r>
            <a:r>
              <a:rPr lang="en-IN" sz="1800" b="1" dirty="0">
                <a:solidFill>
                  <a:schemeClr val="bg2">
                    <a:lumMod val="75000"/>
                  </a:schemeClr>
                </a:solidFill>
                <a:latin typeface="Cambria Math" panose="02040503050406030204" pitchFamily="18" charset="0"/>
                <a:ea typeface="Times New Roman" panose="02020603050405020304" pitchFamily="18" charset="0"/>
                <a:cs typeface="Cambria Math" panose="02040503050406030204" pitchFamily="18" charset="0"/>
              </a:rPr>
              <a:t>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ruffle </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W</a:t>
            </a:r>
            <a:r>
              <a:rPr lang="en-IN" sz="1800" b="1" dirty="0">
                <a:solidFill>
                  <a:schemeClr val="bg2">
                    <a:lumMod val="75000"/>
                  </a:schemeClr>
                </a:solidFill>
                <a:latin typeface="Cambria Math" panose="02040503050406030204" pitchFamily="18" charset="0"/>
                <a:ea typeface="Times New Roman" panose="02020603050405020304" pitchFamily="18" charset="0"/>
                <a:cs typeface="Cambria Math" panose="02040503050406030204" pitchFamily="18" charset="0"/>
              </a:rPr>
              <a:t>eb3.js</a:t>
            </a:r>
            <a:r>
              <a:rPr lang="en-IN" sz="1800" b="1" dirty="0">
                <a:solidFill>
                  <a:schemeClr val="bg2">
                    <a:lumMod val="75000"/>
                  </a:schemeClr>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b="1" dirty="0">
                <a:solidFill>
                  <a:schemeClr val="bg2">
                    <a:lumMod val="75000"/>
                  </a:schemeClr>
                </a:solidFill>
                <a:effectLst/>
                <a:latin typeface="Cambria Math" panose="02040503050406030204" pitchFamily="18" charset="0"/>
                <a:ea typeface="Times New Roman" panose="02020603050405020304" pitchFamily="18" charset="0"/>
                <a:cs typeface="Cambria Math" panose="02040503050406030204" pitchFamily="18" charset="0"/>
              </a:rPr>
              <a:t> J</a:t>
            </a:r>
            <a:r>
              <a:rPr lang="en-IN" sz="1800" b="1" dirty="0">
                <a:solidFill>
                  <a:schemeClr val="bg2">
                    <a:lumMod val="75000"/>
                  </a:schemeClr>
                </a:solidFill>
                <a:latin typeface="Cambria Math" panose="02040503050406030204" pitchFamily="18" charset="0"/>
                <a:ea typeface="Times New Roman" panose="02020603050405020304" pitchFamily="18" charset="0"/>
                <a:cs typeface="Cambria Math" panose="02040503050406030204" pitchFamily="18" charset="0"/>
              </a:rPr>
              <a:t>SON-RPC</a:t>
            </a:r>
            <a:endParaRPr lang="en-IN" sz="1800" dirty="0">
              <a:solidFill>
                <a:schemeClr val="bg2">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10000"/>
              </a:lnSpc>
              <a:spcAft>
                <a:spcPts val="1000"/>
              </a:spcAft>
            </a:pPr>
            <a:endParaRPr lang="en-IN" sz="1050" dirty="0">
              <a:solidFill>
                <a:srgbClr val="CC0099"/>
              </a:solidFill>
              <a:effectLst/>
              <a:latin typeface="Calibri" panose="020F0502020204030204" pitchFamily="34" charset="0"/>
              <a:ea typeface="Times New Roman" panose="02020603050405020304" pitchFamily="18" charset="0"/>
              <a:cs typeface="Times New Roman" panose="02020603050405020304" pitchFamily="18" charset="0"/>
            </a:endParaRPr>
          </a:p>
          <a:p>
            <a:pPr marL="114300" indent="0">
              <a:lnSpc>
                <a:spcPct val="110000"/>
              </a:lnSpc>
              <a:spcAft>
                <a:spcPts val="1000"/>
              </a:spcAft>
              <a:buNone/>
            </a:pPr>
            <a:r>
              <a:rPr lang="en-IN" sz="1050" b="1" dirty="0">
                <a:solidFill>
                  <a:srgbClr val="CC0099"/>
                </a:solidFill>
                <a:effectLst/>
                <a:latin typeface="Cambria Math" panose="02040503050406030204" pitchFamily="18" charset="0"/>
                <a:ea typeface="Times New Roman" panose="02020603050405020304" pitchFamily="18" charset="0"/>
                <a:cs typeface="Cambria Math" panose="02040503050406030204" pitchFamily="18" charset="0"/>
              </a:rPr>
              <a:t> </a:t>
            </a:r>
            <a:endParaRPr lang="en-IN" sz="1050" dirty="0">
              <a:solidFill>
                <a:srgbClr val="CC0099"/>
              </a:solidFill>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10000"/>
              </a:lnSpc>
              <a:spcAft>
                <a:spcPts val="1000"/>
              </a:spcAft>
            </a:pPr>
            <a:endParaRPr lang="en-IN" sz="1050" dirty="0">
              <a:solidFill>
                <a:srgbClr val="CC0099"/>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8ECE448-F27E-DFCF-5870-C5483C3AD0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2290" y="1082283"/>
            <a:ext cx="3441340" cy="2064803"/>
          </a:xfrm>
          <a:prstGeom prst="rect">
            <a:avLst/>
          </a:prstGeom>
          <a:ln w="38100">
            <a:noFill/>
          </a:ln>
          <a:effectLst>
            <a:reflection blurRad="6350" stA="50000" endA="300" endPos="55000" dir="5400000" sy="-100000" algn="bl" rotWithShape="0"/>
            <a:softEdge rad="127000"/>
          </a:effectLst>
        </p:spPr>
      </p:pic>
    </p:spTree>
    <p:extLst>
      <p:ext uri="{BB962C8B-B14F-4D97-AF65-F5344CB8AC3E}">
        <p14:creationId xmlns:p14="http://schemas.microsoft.com/office/powerpoint/2010/main" val="3911661725"/>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2149</Words>
  <Application>Microsoft Office PowerPoint</Application>
  <PresentationFormat>On-screen Show (16:9)</PresentationFormat>
  <Paragraphs>198</Paragraphs>
  <Slides>23</Slides>
  <Notes>4</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23</vt:i4>
      </vt:variant>
    </vt:vector>
  </HeadingPairs>
  <TitlesOfParts>
    <vt:vector size="44" baseType="lpstr">
      <vt:lpstr>-apple-system</vt:lpstr>
      <vt:lpstr>Arial</vt:lpstr>
      <vt:lpstr>Arial Narrow</vt:lpstr>
      <vt:lpstr>Arimo Bold</vt:lpstr>
      <vt:lpstr>Bahnschrift Light SemiCondensed</vt:lpstr>
      <vt:lpstr>Bell MT</vt:lpstr>
      <vt:lpstr>Bookman Old Style</vt:lpstr>
      <vt:lpstr>Calibri</vt:lpstr>
      <vt:lpstr>Cambria Math</vt:lpstr>
      <vt:lpstr>Century Gothic</vt:lpstr>
      <vt:lpstr>Courier New</vt:lpstr>
      <vt:lpstr>inherit</vt:lpstr>
      <vt:lpstr>Inter Bold</vt:lpstr>
      <vt:lpstr>Nirmala UI</vt:lpstr>
      <vt:lpstr>Open Sans Light Bold</vt:lpstr>
      <vt:lpstr>Raleway</vt:lpstr>
      <vt:lpstr>Roboto</vt:lpstr>
      <vt:lpstr>Segoe UI Emoji</vt:lpstr>
      <vt:lpstr>Verdana</vt:lpstr>
      <vt:lpstr>Wingdings</vt:lpstr>
      <vt:lpstr>Office Theme</vt:lpstr>
      <vt:lpstr>Crypto App  (Based on Web3)</vt:lpstr>
      <vt:lpstr>Why should we use  Blockchain?</vt:lpstr>
      <vt:lpstr>Why should we use  Blockchain?</vt:lpstr>
      <vt:lpstr>What is Blockchain  Technology?</vt:lpstr>
      <vt:lpstr>Why should you build a dApp over a regular app?</vt:lpstr>
      <vt:lpstr>How does decentralized app work?</vt:lpstr>
      <vt:lpstr>Blockchain Implementation  </vt:lpstr>
      <vt:lpstr>What is our Crypto dApp? </vt:lpstr>
      <vt:lpstr>Our Frameworks for  Blockchain Implementation </vt:lpstr>
      <vt:lpstr>Features</vt:lpstr>
      <vt:lpstr>PowerPoint Presentation</vt:lpstr>
      <vt:lpstr>Importance of Stock Market</vt:lpstr>
      <vt:lpstr>Why Predicting Stock Prices &amp; is It Risky ?</vt:lpstr>
      <vt:lpstr>What Makes It So Risky ?</vt:lpstr>
      <vt:lpstr>What Tools We’re Using ?</vt:lpstr>
      <vt:lpstr>What is Chatbot ?</vt:lpstr>
      <vt:lpstr>How does chatbot work?</vt:lpstr>
      <vt:lpstr>Bot Training?</vt:lpstr>
      <vt:lpstr>Features of  a chatbot !</vt:lpstr>
      <vt:lpstr>What Tools We’re Using ?</vt:lpstr>
      <vt:lpstr>Testing and benefits?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2022-05-23T21:37:46Z</dcterms:modified>
</cp:coreProperties>
</file>